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4"/>
  </p:sldMasterIdLst>
  <p:notesMasterIdLst>
    <p:notesMasterId r:id="rId46"/>
  </p:notesMasterIdLst>
  <p:sldIdLst>
    <p:sldId id="257" r:id="rId5"/>
    <p:sldId id="258" r:id="rId6"/>
    <p:sldId id="285" r:id="rId7"/>
    <p:sldId id="269" r:id="rId8"/>
    <p:sldId id="271" r:id="rId9"/>
    <p:sldId id="274" r:id="rId10"/>
    <p:sldId id="307" r:id="rId11"/>
    <p:sldId id="297" r:id="rId12"/>
    <p:sldId id="270" r:id="rId13"/>
    <p:sldId id="306" r:id="rId14"/>
    <p:sldId id="302" r:id="rId15"/>
    <p:sldId id="273" r:id="rId16"/>
    <p:sldId id="275" r:id="rId17"/>
    <p:sldId id="276" r:id="rId18"/>
    <p:sldId id="294" r:id="rId19"/>
    <p:sldId id="289" r:id="rId20"/>
    <p:sldId id="277" r:id="rId21"/>
    <p:sldId id="292" r:id="rId22"/>
    <p:sldId id="282" r:id="rId23"/>
    <p:sldId id="288" r:id="rId24"/>
    <p:sldId id="287" r:id="rId25"/>
    <p:sldId id="283" r:id="rId26"/>
    <p:sldId id="278" r:id="rId27"/>
    <p:sldId id="309" r:id="rId28"/>
    <p:sldId id="308" r:id="rId29"/>
    <p:sldId id="279" r:id="rId30"/>
    <p:sldId id="284" r:id="rId31"/>
    <p:sldId id="291" r:id="rId32"/>
    <p:sldId id="280" r:id="rId33"/>
    <p:sldId id="262" r:id="rId34"/>
    <p:sldId id="272" r:id="rId35"/>
    <p:sldId id="290" r:id="rId36"/>
    <p:sldId id="295" r:id="rId37"/>
    <p:sldId id="304" r:id="rId38"/>
    <p:sldId id="305" r:id="rId39"/>
    <p:sldId id="299" r:id="rId40"/>
    <p:sldId id="300" r:id="rId41"/>
    <p:sldId id="301" r:id="rId42"/>
    <p:sldId id="303" r:id="rId43"/>
    <p:sldId id="298" r:id="rId44"/>
    <p:sldId id="293" r:id="rId45"/>
  </p:sldIdLst>
  <p:sldSz cx="6858000" cy="9144000" type="screen4x3"/>
  <p:notesSz cx="9240838" cy="69548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B3798C-928E-5BD0-3774-A6B0DA124210}" v="27" dt="2024-10-21T17:42:23.109"/>
    <p1510:client id="{A5FBE1E8-AF08-9AC6-28AD-79238F76F34E}" v="8" dt="2024-10-21T18:43:39.9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66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9.xml" Id="rId13" /><Relationship Type="http://schemas.openxmlformats.org/officeDocument/2006/relationships/slide" Target="slides/slide14.xml" Id="rId18" /><Relationship Type="http://schemas.openxmlformats.org/officeDocument/2006/relationships/slide" Target="slides/slide22.xml" Id="rId26" /><Relationship Type="http://schemas.openxmlformats.org/officeDocument/2006/relationships/slide" Target="slides/slide35.xml" Id="rId39" /><Relationship Type="http://schemas.openxmlformats.org/officeDocument/2006/relationships/slide" Target="slides/slide17.xml" Id="rId21" /><Relationship Type="http://schemas.openxmlformats.org/officeDocument/2006/relationships/slide" Target="slides/slide30.xml" Id="rId34" /><Relationship Type="http://schemas.openxmlformats.org/officeDocument/2006/relationships/slide" Target="slides/slide38.xml" Id="rId42" /><Relationship Type="http://schemas.openxmlformats.org/officeDocument/2006/relationships/presProps" Target="presProps.xml" Id="rId47" /><Relationship Type="http://schemas.openxmlformats.org/officeDocument/2006/relationships/tableStyles" Target="tableStyles.xml" Id="rId50" /><Relationship Type="http://schemas.openxmlformats.org/officeDocument/2006/relationships/slide" Target="slides/slide3.xml" Id="rId7" /><Relationship Type="http://schemas.openxmlformats.org/officeDocument/2006/relationships/customXml" Target="../customXml/item2.xml" Id="rId2" /><Relationship Type="http://schemas.openxmlformats.org/officeDocument/2006/relationships/slide" Target="slides/slide12.xml" Id="rId16" /><Relationship Type="http://schemas.openxmlformats.org/officeDocument/2006/relationships/slide" Target="slides/slide25.xml" Id="rId29" /><Relationship Type="http://schemas.openxmlformats.org/officeDocument/2006/relationships/slide" Target="slides/slide7.xml" Id="rId11" /><Relationship Type="http://schemas.openxmlformats.org/officeDocument/2006/relationships/slide" Target="slides/slide20.xml" Id="rId24" /><Relationship Type="http://schemas.openxmlformats.org/officeDocument/2006/relationships/slide" Target="slides/slide28.xml" Id="rId32" /><Relationship Type="http://schemas.openxmlformats.org/officeDocument/2006/relationships/slide" Target="slides/slide33.xml" Id="rId37" /><Relationship Type="http://schemas.openxmlformats.org/officeDocument/2006/relationships/slide" Target="slides/slide36.xml" Id="rId40" /><Relationship Type="http://schemas.openxmlformats.org/officeDocument/2006/relationships/slide" Target="slides/slide41.xml" Id="rId45" /><Relationship Type="http://schemas.openxmlformats.org/officeDocument/2006/relationships/slide" Target="slides/slide1.xml" Id="rId5" /><Relationship Type="http://schemas.openxmlformats.org/officeDocument/2006/relationships/slide" Target="slides/slide11.xml" Id="rId15" /><Relationship Type="http://schemas.openxmlformats.org/officeDocument/2006/relationships/slide" Target="slides/slide19.xml" Id="rId23" /><Relationship Type="http://schemas.openxmlformats.org/officeDocument/2006/relationships/slide" Target="slides/slide24.xml" Id="rId28" /><Relationship Type="http://schemas.openxmlformats.org/officeDocument/2006/relationships/slide" Target="slides/slide32.xml" Id="rId36" /><Relationship Type="http://schemas.openxmlformats.org/officeDocument/2006/relationships/theme" Target="theme/theme1.xml" Id="rId49" /><Relationship Type="http://schemas.openxmlformats.org/officeDocument/2006/relationships/slide" Target="slides/slide6.xml" Id="rId10" /><Relationship Type="http://schemas.openxmlformats.org/officeDocument/2006/relationships/slide" Target="slides/slide15.xml" Id="rId19" /><Relationship Type="http://schemas.openxmlformats.org/officeDocument/2006/relationships/slide" Target="slides/slide27.xml" Id="rId31" /><Relationship Type="http://schemas.openxmlformats.org/officeDocument/2006/relationships/slide" Target="slides/slide40.xml" Id="rId44" /><Relationship Type="http://schemas.microsoft.com/office/2015/10/relationships/revisionInfo" Target="revisionInfo.xml" Id="rId52" /><Relationship Type="http://schemas.openxmlformats.org/officeDocument/2006/relationships/slideMaster" Target="slideMasters/slideMaster1.xml" Id="rId4" /><Relationship Type="http://schemas.openxmlformats.org/officeDocument/2006/relationships/slide" Target="slides/slide5.xml" Id="rId9" /><Relationship Type="http://schemas.openxmlformats.org/officeDocument/2006/relationships/slide" Target="slides/slide10.xml" Id="rId14" /><Relationship Type="http://schemas.openxmlformats.org/officeDocument/2006/relationships/slide" Target="slides/slide18.xml" Id="rId22" /><Relationship Type="http://schemas.openxmlformats.org/officeDocument/2006/relationships/slide" Target="slides/slide23.xml" Id="rId27" /><Relationship Type="http://schemas.openxmlformats.org/officeDocument/2006/relationships/slide" Target="slides/slide26.xml" Id="rId30" /><Relationship Type="http://schemas.openxmlformats.org/officeDocument/2006/relationships/slide" Target="slides/slide31.xml" Id="rId35" /><Relationship Type="http://schemas.openxmlformats.org/officeDocument/2006/relationships/slide" Target="slides/slide39.xml" Id="rId43" /><Relationship Type="http://schemas.openxmlformats.org/officeDocument/2006/relationships/viewProps" Target="viewProps.xml" Id="rId48" /><Relationship Type="http://schemas.openxmlformats.org/officeDocument/2006/relationships/slide" Target="slides/slide4.xml" Id="rId8" /><Relationship Type="http://schemas.openxmlformats.org/officeDocument/2006/relationships/customXml" Target="../customXml/item3.xml" Id="rId3" /><Relationship Type="http://schemas.openxmlformats.org/officeDocument/2006/relationships/slide" Target="slides/slide8.xml" Id="rId12" /><Relationship Type="http://schemas.openxmlformats.org/officeDocument/2006/relationships/slide" Target="slides/slide13.xml" Id="rId17" /><Relationship Type="http://schemas.openxmlformats.org/officeDocument/2006/relationships/slide" Target="slides/slide21.xml" Id="rId25" /><Relationship Type="http://schemas.openxmlformats.org/officeDocument/2006/relationships/slide" Target="slides/slide29.xml" Id="rId33" /><Relationship Type="http://schemas.openxmlformats.org/officeDocument/2006/relationships/slide" Target="slides/slide34.xml" Id="rId38" /><Relationship Type="http://schemas.openxmlformats.org/officeDocument/2006/relationships/notesMaster" Target="notesMasters/notesMaster1.xml" Id="rId46" /><Relationship Type="http://schemas.openxmlformats.org/officeDocument/2006/relationships/slide" Target="slides/slide16.xml" Id="rId20" /><Relationship Type="http://schemas.openxmlformats.org/officeDocument/2006/relationships/slide" Target="slides/slide37.xml" Id="rId41" /><Relationship Type="http://schemas.openxmlformats.org/officeDocument/2006/relationships/customXml" Target="../customXml/item1.xml" Id="rId1" /><Relationship Type="http://schemas.openxmlformats.org/officeDocument/2006/relationships/slide" Target="slides/slide2.xml" Id="rId6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04363" cy="349352"/>
          </a:xfrm>
          <a:prstGeom prst="rect">
            <a:avLst/>
          </a:prstGeom>
        </p:spPr>
        <p:txBody>
          <a:bodyPr vert="horz" lIns="92534" tIns="46268" rIns="92534" bIns="46268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4872" y="1"/>
            <a:ext cx="4004363" cy="349352"/>
          </a:xfrm>
          <a:prstGeom prst="rect">
            <a:avLst/>
          </a:prstGeom>
        </p:spPr>
        <p:txBody>
          <a:bodyPr vert="horz" lIns="92534" tIns="46268" rIns="92534" bIns="46268" rtlCol="0"/>
          <a:lstStyle>
            <a:lvl1pPr algn="r">
              <a:defRPr sz="1200"/>
            </a:lvl1pPr>
          </a:lstStyle>
          <a:p>
            <a:fld id="{A5F09CEE-2862-47D0-B4EF-7ADB3D2CB8CA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01975" y="869950"/>
            <a:ext cx="3036888" cy="2346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34" tIns="46268" rIns="92534" bIns="46268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4084" y="3347017"/>
            <a:ext cx="7392670" cy="2738466"/>
          </a:xfrm>
          <a:prstGeom prst="rect">
            <a:avLst/>
          </a:prstGeom>
        </p:spPr>
        <p:txBody>
          <a:bodyPr vert="horz" lIns="92534" tIns="46268" rIns="92534" bIns="462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05487"/>
            <a:ext cx="4004363" cy="349351"/>
          </a:xfrm>
          <a:prstGeom prst="rect">
            <a:avLst/>
          </a:prstGeom>
        </p:spPr>
        <p:txBody>
          <a:bodyPr vert="horz" lIns="92534" tIns="46268" rIns="92534" bIns="46268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4872" y="6605487"/>
            <a:ext cx="4004363" cy="349351"/>
          </a:xfrm>
          <a:prstGeom prst="rect">
            <a:avLst/>
          </a:prstGeom>
        </p:spPr>
        <p:txBody>
          <a:bodyPr vert="horz" lIns="92534" tIns="46268" rIns="92534" bIns="46268" rtlCol="0" anchor="b"/>
          <a:lstStyle>
            <a:lvl1pPr algn="r">
              <a:defRPr sz="1200"/>
            </a:lvl1pPr>
          </a:lstStyle>
          <a:p>
            <a:fld id="{647B578C-60EA-4507-A941-58829A605F9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7301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0407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446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2700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8735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9825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699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4578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4346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0366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9777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213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3333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2703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5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1486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6259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685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8785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39699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14960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4929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5842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85118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3717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45922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36089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53671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32959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09418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3707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37519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78635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3983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9961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9467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2784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1716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4C6CE-DB90-6303-28AC-83E571350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3A10EE-1916-39F4-3041-6D6196442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AFED4-5700-2E16-7366-2A6BFC242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1E7C6-ED86-4E42-15EB-8DD6C2F11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3264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0150" y="869950"/>
            <a:ext cx="1760538" cy="2346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B578C-60EA-4507-A941-58829A605F9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6222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8"/>
            <a:ext cx="5143500" cy="220768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2" indent="0" algn="ctr">
              <a:buNone/>
              <a:defRPr sz="1350"/>
            </a:lvl3pPr>
            <a:lvl4pPr marL="1028673" indent="0" algn="ctr">
              <a:buNone/>
              <a:defRPr sz="1200"/>
            </a:lvl4pPr>
            <a:lvl5pPr marL="1371563" indent="0" algn="ctr">
              <a:buNone/>
              <a:defRPr sz="1200"/>
            </a:lvl5pPr>
            <a:lvl6pPr marL="1714454" indent="0" algn="ctr">
              <a:buNone/>
              <a:defRPr sz="1200"/>
            </a:lvl6pPr>
            <a:lvl7pPr marL="2057345" indent="0" algn="ctr">
              <a:buNone/>
              <a:defRPr sz="1200"/>
            </a:lvl7pPr>
            <a:lvl8pPr marL="2400236" indent="0" algn="ctr">
              <a:buNone/>
              <a:defRPr sz="1200"/>
            </a:lvl8pPr>
            <a:lvl9pPr marL="2743127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29E6-ACA3-4A1B-9B92-06C422C21B3F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97429-0273-45AF-A9E1-D4408CB7ED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262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29E6-ACA3-4A1B-9B92-06C422C21B3F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97429-0273-45AF-A9E1-D4408CB7ED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990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3"/>
            <a:ext cx="1478757" cy="774911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3"/>
            <a:ext cx="4350544" cy="774911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29E6-ACA3-4A1B-9B92-06C422C21B3F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97429-0273-45AF-A9E1-D4408CB7ED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6599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29E6-ACA3-4A1B-9B92-06C422C21B3F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97429-0273-45AF-A9E1-D4408CB7ED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256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891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782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673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563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454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345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236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127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29E6-ACA3-4A1B-9B92-06C422C21B3F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97429-0273-45AF-A9E1-D4408CB7ED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32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29E6-ACA3-4A1B-9B92-06C422C21B3F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97429-0273-45AF-A9E1-D4408CB7ED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3507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2" indent="0">
              <a:buNone/>
              <a:defRPr sz="1350" b="1"/>
            </a:lvl3pPr>
            <a:lvl4pPr marL="1028673" indent="0">
              <a:buNone/>
              <a:defRPr sz="1200" b="1"/>
            </a:lvl4pPr>
            <a:lvl5pPr marL="1371563" indent="0">
              <a:buNone/>
              <a:defRPr sz="1200" b="1"/>
            </a:lvl5pPr>
            <a:lvl6pPr marL="1714454" indent="0">
              <a:buNone/>
              <a:defRPr sz="1200" b="1"/>
            </a:lvl6pPr>
            <a:lvl7pPr marL="2057345" indent="0">
              <a:buNone/>
              <a:defRPr sz="1200" b="1"/>
            </a:lvl7pPr>
            <a:lvl8pPr marL="2400236" indent="0">
              <a:buNone/>
              <a:defRPr sz="1200" b="1"/>
            </a:lvl8pPr>
            <a:lvl9pPr marL="274312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2" indent="0">
              <a:buNone/>
              <a:defRPr sz="1350" b="1"/>
            </a:lvl3pPr>
            <a:lvl4pPr marL="1028673" indent="0">
              <a:buNone/>
              <a:defRPr sz="1200" b="1"/>
            </a:lvl4pPr>
            <a:lvl5pPr marL="1371563" indent="0">
              <a:buNone/>
              <a:defRPr sz="1200" b="1"/>
            </a:lvl5pPr>
            <a:lvl6pPr marL="1714454" indent="0">
              <a:buNone/>
              <a:defRPr sz="1200" b="1"/>
            </a:lvl6pPr>
            <a:lvl7pPr marL="2057345" indent="0">
              <a:buNone/>
              <a:defRPr sz="1200" b="1"/>
            </a:lvl7pPr>
            <a:lvl8pPr marL="2400236" indent="0">
              <a:buNone/>
              <a:defRPr sz="1200" b="1"/>
            </a:lvl8pPr>
            <a:lvl9pPr marL="274312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29E6-ACA3-4A1B-9B92-06C422C21B3F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97429-0273-45AF-A9E1-D4408CB7ED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3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29E6-ACA3-4A1B-9B92-06C422C21B3F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97429-0273-45AF-A9E1-D4408CB7ED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125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29E6-ACA3-4A1B-9B92-06C422C21B3F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97429-0273-45AF-A9E1-D4408CB7ED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6754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8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8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0"/>
            </a:lvl2pPr>
            <a:lvl3pPr marL="685782" indent="0">
              <a:buNone/>
              <a:defRPr sz="900"/>
            </a:lvl3pPr>
            <a:lvl4pPr marL="1028673" indent="0">
              <a:buNone/>
              <a:defRPr sz="750"/>
            </a:lvl4pPr>
            <a:lvl5pPr marL="1371563" indent="0">
              <a:buNone/>
              <a:defRPr sz="750"/>
            </a:lvl5pPr>
            <a:lvl6pPr marL="1714454" indent="0">
              <a:buNone/>
              <a:defRPr sz="750"/>
            </a:lvl6pPr>
            <a:lvl7pPr marL="2057345" indent="0">
              <a:buNone/>
              <a:defRPr sz="750"/>
            </a:lvl7pPr>
            <a:lvl8pPr marL="2400236" indent="0">
              <a:buNone/>
              <a:defRPr sz="750"/>
            </a:lvl8pPr>
            <a:lvl9pPr marL="274312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29E6-ACA3-4A1B-9B92-06C422C21B3F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97429-0273-45AF-A9E1-D4408CB7ED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146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8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2" indent="0">
              <a:buNone/>
              <a:defRPr sz="1800"/>
            </a:lvl3pPr>
            <a:lvl4pPr marL="1028673" indent="0">
              <a:buNone/>
              <a:defRPr sz="1500"/>
            </a:lvl4pPr>
            <a:lvl5pPr marL="1371563" indent="0">
              <a:buNone/>
              <a:defRPr sz="1500"/>
            </a:lvl5pPr>
            <a:lvl6pPr marL="1714454" indent="0">
              <a:buNone/>
              <a:defRPr sz="1500"/>
            </a:lvl6pPr>
            <a:lvl7pPr marL="2057345" indent="0">
              <a:buNone/>
              <a:defRPr sz="1500"/>
            </a:lvl7pPr>
            <a:lvl8pPr marL="2400236" indent="0">
              <a:buNone/>
              <a:defRPr sz="1500"/>
            </a:lvl8pPr>
            <a:lvl9pPr marL="2743127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8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0"/>
            </a:lvl2pPr>
            <a:lvl3pPr marL="685782" indent="0">
              <a:buNone/>
              <a:defRPr sz="900"/>
            </a:lvl3pPr>
            <a:lvl4pPr marL="1028673" indent="0">
              <a:buNone/>
              <a:defRPr sz="750"/>
            </a:lvl4pPr>
            <a:lvl5pPr marL="1371563" indent="0">
              <a:buNone/>
              <a:defRPr sz="750"/>
            </a:lvl5pPr>
            <a:lvl6pPr marL="1714454" indent="0">
              <a:buNone/>
              <a:defRPr sz="750"/>
            </a:lvl6pPr>
            <a:lvl7pPr marL="2057345" indent="0">
              <a:buNone/>
              <a:defRPr sz="750"/>
            </a:lvl7pPr>
            <a:lvl8pPr marL="2400236" indent="0">
              <a:buNone/>
              <a:defRPr sz="750"/>
            </a:lvl8pPr>
            <a:lvl9pPr marL="274312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29E6-ACA3-4A1B-9B92-06C422C21B3F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97429-0273-45AF-A9E1-D4408CB7ED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299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5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1A29E6-ACA3-4A1B-9B92-06C422C21B3F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5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5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197429-0273-45AF-A9E1-D4408CB7ED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6312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1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5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8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9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9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5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57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68F1-552A-7627-317D-4AE5AA1CE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>
                <a:latin typeface="Futura" panose="00000500000000000000" pitchFamily="50" charset="0"/>
              </a:rPr>
              <a:t>LOGOS</a:t>
            </a:r>
            <a:r>
              <a:rPr lang="en-CA">
                <a:latin typeface="Futura" panose="00000500000000000000" pitchFamily="50" charset="0"/>
              </a:rPr>
              <a:t> – COPY &amp; PASTE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1FF2289-8866-B213-EC6B-18A02D560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4366" y="2831943"/>
            <a:ext cx="1515612" cy="40924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728E712-88B7-6BA4-0897-7168BC164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650" y="2847405"/>
            <a:ext cx="1685141" cy="25156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3835CB3-5C79-79B7-9DD8-DA4CD2C33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3650" y="3671483"/>
            <a:ext cx="1185025" cy="75670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CF8E30E-84F9-95EC-A03A-9B4B8B685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67769" y="3631943"/>
            <a:ext cx="761564" cy="8357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622D8F8-321F-DAB1-4BF0-4314BF7F40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3653" y="5000694"/>
            <a:ext cx="983889" cy="60892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767F844-3D21-8CFE-2557-1EFE220981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75813" y="4878394"/>
            <a:ext cx="853520" cy="85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81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B2BE7-758D-42DF-CE23-040304B96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FB282D33-37C1-2E13-B07E-F381ECF75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9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D879CF2-E4EC-7367-5C01-8298088414F3}"/>
              </a:ext>
            </a:extLst>
          </p:cNvPr>
          <p:cNvSpPr txBox="1"/>
          <p:nvPr/>
        </p:nvSpPr>
        <p:spPr>
          <a:xfrm>
            <a:off x="781337" y="5912932"/>
            <a:ext cx="3974914" cy="709286"/>
          </a:xfrm>
          <a:prstGeom prst="rect">
            <a:avLst/>
          </a:prstGeom>
        </p:spPr>
        <p:txBody>
          <a:bodyPr wrap="square" lIns="62345" tIns="31173" rIns="62345" bIns="31173" rtlCol="0" anchor="t">
            <a:spAutoFit/>
          </a:bodyPr>
          <a:lstStyle/>
          <a:p>
            <a:pPr algn="l"/>
            <a:r>
              <a:rPr lang="it-IT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</a:t>
            </a:r>
            <a:r>
              <a:rPr lang="it-IT" sz="2100" b="1" cap="all" dirty="0">
                <a:solidFill>
                  <a:srgbClr val="27221D"/>
                </a:solidFill>
                <a:highlight>
                  <a:srgbClr val="FFFFFF"/>
                </a:highlight>
                <a:latin typeface="FuturaDem"/>
                <a:ea typeface="+mn-lt"/>
                <a:cs typeface="+mn-lt"/>
              </a:rPr>
              <a:t>BOLOGNA</a:t>
            </a:r>
            <a:endParaRPr lang="it-IT" sz="2100" b="1" i="0" cap="all">
              <a:solidFill>
                <a:srgbClr val="27221D"/>
              </a:solidFill>
              <a:effectLst/>
              <a:highlight>
                <a:srgbClr val="FFFFFF"/>
              </a:highlight>
              <a:latin typeface="FuturaDem"/>
            </a:endParaRPr>
          </a:p>
          <a:p>
            <a:r>
              <a:rPr lang="it-IT" sz="2100" dirty="0">
                <a:solidFill>
                  <a:srgbClr val="27221D"/>
                </a:solidFill>
                <a:highlight>
                  <a:srgbClr val="FFFFFF"/>
                </a:highlight>
                <a:latin typeface="Futura Book"/>
              </a:rPr>
              <a:t>32cm Granitium Fry Pan Black </a:t>
            </a:r>
            <a:endParaRPr lang="it-IT" sz="2100" b="0" i="0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997DAB-2A0A-AC9E-95BA-1F96A7283D3F}"/>
              </a:ext>
            </a:extLst>
          </p:cNvPr>
          <p:cNvSpPr txBox="1"/>
          <p:nvPr/>
        </p:nvSpPr>
        <p:spPr>
          <a:xfrm>
            <a:off x="443320" y="8425360"/>
            <a:ext cx="1789166" cy="314772"/>
          </a:xfrm>
          <a:prstGeom prst="rect">
            <a:avLst/>
          </a:prstGeom>
          <a:noFill/>
        </p:spPr>
        <p:txBody>
          <a:bodyPr wrap="square" lIns="62345" tIns="31173" rIns="62345" bIns="31173" anchor="t">
            <a:spAutoFit/>
          </a:bodyPr>
          <a:lstStyle/>
          <a:p>
            <a:r>
              <a:rPr lang="en-US" sz="818" dirty="0">
                <a:latin typeface="FuturaDem" panose="00000700000000000000"/>
              </a:rPr>
              <a:t>Item No. </a:t>
            </a:r>
            <a:endParaRPr lang="en-US" sz="818" dirty="0">
              <a:solidFill>
                <a:srgbClr val="000000"/>
              </a:solidFill>
              <a:latin typeface="FuturaDem" panose="00000700000000000000"/>
            </a:endParaRPr>
          </a:p>
          <a:p>
            <a:r>
              <a:rPr lang="en-CA" sz="818" dirty="0">
                <a:solidFill>
                  <a:srgbClr val="000000"/>
                </a:solidFill>
                <a:latin typeface="FuturaDem"/>
                <a:ea typeface="+mn-lt"/>
                <a:cs typeface="+mn-lt"/>
              </a:rPr>
              <a:t>1006547/</a:t>
            </a:r>
            <a:r>
              <a:rPr lang="en-US" sz="818" dirty="0">
                <a:solidFill>
                  <a:srgbClr val="000000"/>
                </a:solidFill>
                <a:latin typeface="FuturaDem"/>
                <a:ea typeface="+mn-lt"/>
                <a:cs typeface="+mn-lt"/>
              </a:rPr>
              <a:t>64240-000-0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54B486-E012-1F77-763B-978F560C94A7}"/>
              </a:ext>
            </a:extLst>
          </p:cNvPr>
          <p:cNvGrpSpPr/>
          <p:nvPr/>
        </p:nvGrpSpPr>
        <p:grpSpPr>
          <a:xfrm>
            <a:off x="1183447" y="1205836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AB522E-663B-1427-9380-861C46800BB6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lIns="62345" tIns="31173" rIns="62345" bIns="31173" rtlCol="0" anchor="t">
              <a:spAutoFit/>
            </a:bodyPr>
            <a:lstStyle/>
            <a:p>
              <a:pPr algn="ctr"/>
              <a:r>
                <a:rPr lang="en-CA" sz="5795" b="1" dirty="0">
                  <a:latin typeface="FuturaDem"/>
                </a:rPr>
                <a:t>NOW</a:t>
              </a:r>
              <a:r>
                <a:rPr lang="en-CA" sz="5795" b="1" dirty="0">
                  <a:solidFill>
                    <a:srgbClr val="E41E26"/>
                  </a:solidFill>
                  <a:latin typeface="FuturaDem"/>
                </a:rPr>
                <a:t> $40</a:t>
              </a:r>
              <a:endParaRPr lang="en-CA" sz="5797" b="1" dirty="0">
                <a:solidFill>
                  <a:srgbClr val="E41E26"/>
                </a:solidFill>
                <a:latin typeface="FuturaDem" panose="00000700000000000000" pitchFamily="50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28E776-9224-9910-6D36-4A808F005B63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 lIns="62345" tIns="31173" rIns="62345" bIns="31173" anchor="t">
              <a:spAutoFit/>
            </a:bodyPr>
            <a:lstStyle/>
            <a:p>
              <a:pPr algn="ctr"/>
              <a:r>
                <a:rPr lang="en-US" sz="2420" b="1" dirty="0">
                  <a:latin typeface="Futura MdCn BT"/>
                </a:rPr>
                <a:t>MSRP. $140</a:t>
              </a:r>
              <a:endParaRPr lang="en-US" sz="2453" b="1" dirty="0">
                <a:latin typeface="Futura MdCn BT" panose="020B050602020403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2345F12-2F94-F928-15B9-EAFB1BD253B3}"/>
              </a:ext>
            </a:extLst>
          </p:cNvPr>
          <p:cNvGrpSpPr/>
          <p:nvPr/>
        </p:nvGrpSpPr>
        <p:grpSpPr>
          <a:xfrm>
            <a:off x="1201906" y="483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6BA80FBA-3565-878E-ECF7-48321795C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F20F90-4456-00C2-0E2A-57F332FA0AFA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lIns="62345" tIns="31173" rIns="62345" bIns="31173" rtlCol="0" anchor="t">
              <a:spAutoFit/>
            </a:bodyPr>
            <a:lstStyle/>
            <a:p>
              <a:pPr algn="ctr"/>
              <a:r>
                <a:rPr lang="en-CA" sz="4909" b="1" dirty="0">
                  <a:solidFill>
                    <a:schemeClr val="bg1"/>
                  </a:solidFill>
                  <a:latin typeface="FuturaDem"/>
                </a:rPr>
                <a:t>71</a:t>
              </a:r>
              <a:r>
                <a:rPr lang="en-CA" sz="4909" dirty="0">
                  <a:solidFill>
                    <a:schemeClr val="bg1"/>
                  </a:solidFill>
                  <a:latin typeface="FuturaDem"/>
                </a:rPr>
                <a:t>% </a:t>
              </a:r>
              <a:r>
                <a:rPr lang="en-CA" sz="4909" b="1" dirty="0">
                  <a:solidFill>
                    <a:schemeClr val="bg1"/>
                  </a:solidFill>
                  <a:latin typeface="FuturaDem"/>
                </a:rPr>
                <a:t>OFF</a:t>
              </a:r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F9139B3-DF03-5474-3AD8-E2C978855F09}"/>
              </a:ext>
            </a:extLst>
          </p:cNvPr>
          <p:cNvGraphicFramePr>
            <a:graphicFrameLocks noGrp="1"/>
          </p:cNvGraphicFramePr>
          <p:nvPr/>
        </p:nvGraphicFramePr>
        <p:xfrm>
          <a:off x="2767653" y="4366469"/>
          <a:ext cx="302395" cy="26217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2395">
                  <a:extLst>
                    <a:ext uri="{9D8B030D-6E8A-4147-A177-3AD203B41FA5}">
                      <a16:colId xmlns:a16="http://schemas.microsoft.com/office/drawing/2014/main" val="2318065095"/>
                    </a:ext>
                  </a:extLst>
                </a:gridCol>
              </a:tblGrid>
              <a:tr h="262171"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3082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D9124FE-1A2F-6976-D473-5E4B8C768115}"/>
              </a:ext>
            </a:extLst>
          </p:cNvPr>
          <p:cNvSpPr txBox="1"/>
          <p:nvPr/>
        </p:nvSpPr>
        <p:spPr>
          <a:xfrm>
            <a:off x="747721" y="6912374"/>
            <a:ext cx="5404486" cy="986285"/>
          </a:xfrm>
          <a:prstGeom prst="rect">
            <a:avLst/>
          </a:prstGeom>
        </p:spPr>
        <p:txBody>
          <a:bodyPr wrap="square" lIns="62345" tIns="31173" rIns="62345" bIns="31173" rtlCol="0" anchor="t">
            <a:spAutoFit/>
          </a:bodyPr>
          <a:lstStyle/>
          <a:p>
            <a:pPr marL="194310" indent="-194310" defTabSz="623438" eaLnBrk="0" fontAlgn="base" hangingPunct="0">
              <a:spcBef>
                <a:spcPct val="0"/>
              </a:spcBef>
              <a:spcAft>
                <a:spcPct val="0"/>
              </a:spcAft>
              <a:buFont typeface="Arial,Sans-Serif" panose="020B0604020202020204" pitchFamily="34" charset="0"/>
              <a:buChar char="•"/>
            </a:pPr>
            <a:r>
              <a:rPr lang="en-US" sz="1200" b="1" dirty="0">
                <a:latin typeface="Arial"/>
                <a:cs typeface="Arial"/>
              </a:rPr>
              <a:t>Handles: </a:t>
            </a:r>
            <a:r>
              <a:rPr lang="en-US" sz="1200" dirty="0">
                <a:latin typeface="Arial"/>
                <a:cs typeface="Arial"/>
              </a:rPr>
              <a:t>Ergonomic, heat-insulating, soft-touch grip.</a:t>
            </a:r>
          </a:p>
          <a:p>
            <a:pPr marL="194310" indent="-194310" defTabSz="623438">
              <a:spcBef>
                <a:spcPct val="0"/>
              </a:spcBef>
              <a:spcAft>
                <a:spcPct val="0"/>
              </a:spcAft>
              <a:buFont typeface="Arial,Sans-Serif" panose="020B0604020202020204" pitchFamily="34" charset="0"/>
              <a:buChar char="•"/>
            </a:pPr>
            <a:r>
              <a:rPr lang="en-US" sz="1200" b="1" dirty="0">
                <a:latin typeface="Arial"/>
                <a:cs typeface="Arial"/>
              </a:rPr>
              <a:t>Nonstick: </a:t>
            </a:r>
            <a:r>
              <a:rPr lang="en-US" sz="1200" dirty="0">
                <a:latin typeface="Arial"/>
                <a:cs typeface="Arial"/>
              </a:rPr>
              <a:t>5-layer scratch-resistant GRANITIUM coating.</a:t>
            </a:r>
          </a:p>
          <a:p>
            <a:pPr marL="194310" indent="-194310" defTabSz="623438">
              <a:spcBef>
                <a:spcPct val="0"/>
              </a:spcBef>
              <a:spcAft>
                <a:spcPct val="0"/>
              </a:spcAft>
              <a:buFont typeface="Arial,Sans-Serif" panose="020B0604020202020204" pitchFamily="34" charset="0"/>
              <a:buChar char="•"/>
            </a:pPr>
            <a:r>
              <a:rPr lang="en-US" sz="1200" b="1" dirty="0">
                <a:latin typeface="Arial"/>
                <a:cs typeface="Arial"/>
              </a:rPr>
              <a:t>Performance: </a:t>
            </a:r>
            <a:r>
              <a:rPr lang="en-US" sz="1200" dirty="0">
                <a:latin typeface="Arial"/>
                <a:cs typeface="Arial"/>
              </a:rPr>
              <a:t>Quick, even heating on all stovetops, including induction.</a:t>
            </a:r>
          </a:p>
          <a:p>
            <a:pPr marL="194310" indent="-194310" defTabSz="623438">
              <a:spcBef>
                <a:spcPct val="0"/>
              </a:spcBef>
              <a:spcAft>
                <a:spcPct val="0"/>
              </a:spcAft>
              <a:buFont typeface="Arial,Sans-Serif" panose="020B0604020202020204" pitchFamily="34" charset="0"/>
              <a:buChar char="•"/>
            </a:pPr>
            <a:r>
              <a:rPr lang="en-US" sz="1200" b="1" dirty="0" err="1">
                <a:latin typeface="Arial"/>
                <a:cs typeface="Arial"/>
              </a:rPr>
              <a:t>Thermopoint</a:t>
            </a:r>
            <a:r>
              <a:rPr lang="en-US" sz="1200" b="1" dirty="0">
                <a:latin typeface="Arial"/>
                <a:cs typeface="Arial"/>
              </a:rPr>
              <a:t>: </a:t>
            </a:r>
            <a:r>
              <a:rPr lang="en-US" sz="1200" dirty="0">
                <a:latin typeface="Arial"/>
                <a:cs typeface="Arial"/>
              </a:rPr>
              <a:t>Indicator signals optimal cooking temperature.</a:t>
            </a:r>
          </a:p>
          <a:p>
            <a:pPr marL="194310" indent="-194310" defTabSz="623438">
              <a:spcBef>
                <a:spcPct val="0"/>
              </a:spcBef>
              <a:spcAft>
                <a:spcPct val="0"/>
              </a:spcAft>
              <a:buFont typeface="Arial,Sans-Serif" panose="020B0604020202020204" pitchFamily="34" charset="0"/>
              <a:buChar char="•"/>
            </a:pPr>
            <a:r>
              <a:rPr lang="en-US" sz="1200" dirty="0">
                <a:latin typeface="Arial"/>
                <a:cs typeface="Arial"/>
              </a:rPr>
              <a:t>Made in Italy</a:t>
            </a:r>
          </a:p>
        </p:txBody>
      </p:sp>
      <p:pic>
        <p:nvPicPr>
          <p:cNvPr id="18" name="Picture 17" descr="Bologna Nonstick Frying Pan - 9.5&quot; – Grace In The kitchen">
            <a:extLst>
              <a:ext uri="{FF2B5EF4-FFF2-40B4-BE49-F238E27FC236}">
                <a16:creationId xmlns:a16="http://schemas.microsoft.com/office/drawing/2014/main" id="{E5A80C39-A2B3-A92C-CD13-D7957985A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2911" y="3395893"/>
            <a:ext cx="5023679" cy="19414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0C7CC6B-DB38-1A1C-96C9-58CF8DCD29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7613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1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9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781337" y="5738120"/>
            <a:ext cx="3974914" cy="709286"/>
          </a:xfrm>
          <a:prstGeom prst="rect">
            <a:avLst/>
          </a:prstGeom>
        </p:spPr>
        <p:txBody>
          <a:bodyPr wrap="square" lIns="62345" tIns="31173" rIns="62345" bIns="31173" rtlCol="0" anchor="t">
            <a:spAutoFit/>
          </a:bodyPr>
          <a:lstStyle/>
          <a:p>
            <a:pPr algn="l"/>
            <a:r>
              <a:rPr lang="it-IT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</a:t>
            </a:r>
            <a:r>
              <a:rPr lang="it-IT" sz="2100" b="1" cap="all" dirty="0">
                <a:solidFill>
                  <a:srgbClr val="27221D"/>
                </a:solidFill>
                <a:highlight>
                  <a:srgbClr val="FFFFFF"/>
                </a:highlight>
                <a:latin typeface="FuturaDem"/>
                <a:ea typeface="+mn-lt"/>
                <a:cs typeface="+mn-lt"/>
              </a:rPr>
              <a:t>BOLOGNA</a:t>
            </a:r>
            <a:endParaRPr lang="it-IT" sz="2100" b="1" i="0" cap="all">
              <a:solidFill>
                <a:srgbClr val="27221D"/>
              </a:solidFill>
              <a:effectLst/>
              <a:highlight>
                <a:srgbClr val="FFFFFF"/>
              </a:highlight>
              <a:latin typeface="FuturaDem"/>
            </a:endParaRPr>
          </a:p>
          <a:p>
            <a:r>
              <a:rPr lang="it-IT" sz="2100" dirty="0">
                <a:solidFill>
                  <a:srgbClr val="27221D"/>
                </a:solidFill>
                <a:highlight>
                  <a:srgbClr val="FFFFFF"/>
                </a:highlight>
                <a:latin typeface="Futura Book"/>
              </a:rPr>
              <a:t>24cm Granitium Fry Pan Black </a:t>
            </a:r>
            <a:endParaRPr lang="it-IT" sz="2100" b="0" i="0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537449" y="8337954"/>
            <a:ext cx="1789166" cy="314772"/>
          </a:xfrm>
          <a:prstGeom prst="rect">
            <a:avLst/>
          </a:prstGeom>
          <a:noFill/>
        </p:spPr>
        <p:txBody>
          <a:bodyPr wrap="square" lIns="62345" tIns="31173" rIns="62345" bIns="31173" anchor="t">
            <a:spAutoFit/>
          </a:bodyPr>
          <a:lstStyle/>
          <a:p>
            <a:r>
              <a:rPr lang="en-US" sz="818">
                <a:latin typeface="FuturaDem" panose="00000700000000000000"/>
              </a:rPr>
              <a:t>Item No. </a:t>
            </a:r>
            <a:endParaRPr lang="en-US" sz="818">
              <a:solidFill>
                <a:srgbClr val="000000"/>
              </a:solidFill>
              <a:latin typeface="FuturaDem" panose="00000700000000000000"/>
            </a:endParaRPr>
          </a:p>
          <a:p>
            <a:r>
              <a:rPr lang="en-CA" sz="818">
                <a:solidFill>
                  <a:srgbClr val="000000"/>
                </a:solidFill>
                <a:latin typeface="FuturaDem"/>
                <a:ea typeface="+mn-lt"/>
                <a:cs typeface="+mn-lt"/>
              </a:rPr>
              <a:t>1006543/75000-632-0</a:t>
            </a:r>
            <a:endParaRPr lang="en-US" sz="818">
              <a:latin typeface="FuturaDem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83447" y="1219283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lIns="62345" tIns="31173" rIns="62345" bIns="31173" rtlCol="0" anchor="t">
              <a:spAutoFit/>
            </a:bodyPr>
            <a:lstStyle/>
            <a:p>
              <a:pPr algn="ctr"/>
              <a:r>
                <a:rPr lang="en-CA" sz="5795" b="1">
                  <a:latin typeface="FuturaDem"/>
                </a:rPr>
                <a:t>NOW</a:t>
              </a:r>
              <a:r>
                <a:rPr lang="en-CA" sz="5795" b="1">
                  <a:solidFill>
                    <a:srgbClr val="E41E26"/>
                  </a:solidFill>
                  <a:latin typeface="FuturaDem"/>
                </a:rPr>
                <a:t> $30</a:t>
              </a:r>
              <a:endParaRPr lang="en-CA" sz="5797" b="1">
                <a:solidFill>
                  <a:srgbClr val="E41E26"/>
                </a:solidFill>
                <a:latin typeface="FuturaDem" panose="00000700000000000000" pitchFamily="50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 lIns="62345" tIns="31173" rIns="62345" bIns="31173" anchor="t">
              <a:spAutoFit/>
            </a:bodyPr>
            <a:lstStyle/>
            <a:p>
              <a:pPr algn="ctr"/>
              <a:r>
                <a:rPr lang="en-US" sz="2420" b="1">
                  <a:latin typeface="Futura MdCn BT"/>
                </a:rPr>
                <a:t>MSRP. $110</a:t>
              </a:r>
              <a:endParaRPr lang="en-US" sz="2453" b="1">
                <a:latin typeface="Futura MdCn BT" panose="020B050602020403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181735" y="483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lIns="62345" tIns="31173" rIns="62345" bIns="31173" rtlCol="0" anchor="t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/>
                </a:rPr>
                <a:t>73</a:t>
              </a:r>
              <a:r>
                <a:rPr lang="en-CA" sz="4909">
                  <a:solidFill>
                    <a:schemeClr val="bg1"/>
                  </a:solidFill>
                  <a:latin typeface="FuturaDem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/>
                </a:rPr>
                <a:t>OFF</a:t>
              </a:r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9DEDE8B-3904-16CB-6C89-3B9AD7CD8F4F}"/>
              </a:ext>
            </a:extLst>
          </p:cNvPr>
          <p:cNvGraphicFramePr>
            <a:graphicFrameLocks noGrp="1"/>
          </p:cNvGraphicFramePr>
          <p:nvPr/>
        </p:nvGraphicFramePr>
        <p:xfrm>
          <a:off x="2767653" y="4366469"/>
          <a:ext cx="302395" cy="26217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2395">
                  <a:extLst>
                    <a:ext uri="{9D8B030D-6E8A-4147-A177-3AD203B41FA5}">
                      <a16:colId xmlns:a16="http://schemas.microsoft.com/office/drawing/2014/main" val="2318065095"/>
                    </a:ext>
                  </a:extLst>
                </a:gridCol>
              </a:tblGrid>
              <a:tr h="262171"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3082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1433B9-1FFA-CAB1-F044-AFD8782EACD9}"/>
              </a:ext>
            </a:extLst>
          </p:cNvPr>
          <p:cNvSpPr txBox="1"/>
          <p:nvPr/>
        </p:nvSpPr>
        <p:spPr>
          <a:xfrm>
            <a:off x="707380" y="6724116"/>
            <a:ext cx="5438102" cy="986285"/>
          </a:xfrm>
          <a:prstGeom prst="rect">
            <a:avLst/>
          </a:prstGeom>
        </p:spPr>
        <p:txBody>
          <a:bodyPr wrap="square" lIns="62345" tIns="31173" rIns="62345" bIns="31173" rtlCol="0" anchor="t">
            <a:spAutoFit/>
          </a:bodyPr>
          <a:lstStyle/>
          <a:p>
            <a:pPr marL="194310" indent="-194310" defTabSz="623438" eaLnBrk="0" fontAlgn="base" hangingPunct="0">
              <a:spcBef>
                <a:spcPct val="0"/>
              </a:spcBef>
              <a:spcAft>
                <a:spcPct val="0"/>
              </a:spcAft>
              <a:buFont typeface="Arial,Sans-Serif" panose="020B0604020202020204" pitchFamily="34" charset="0"/>
              <a:buChar char="•"/>
            </a:pPr>
            <a:r>
              <a:rPr lang="en-US" sz="1200" b="1" dirty="0">
                <a:latin typeface="Arial"/>
                <a:cs typeface="Arial"/>
              </a:rPr>
              <a:t>Handles: </a:t>
            </a:r>
            <a:r>
              <a:rPr lang="en-US" sz="1200" dirty="0">
                <a:latin typeface="Arial"/>
                <a:cs typeface="Arial"/>
              </a:rPr>
              <a:t>Ergonomic, heat-insulating, soft-touch grip.</a:t>
            </a:r>
          </a:p>
          <a:p>
            <a:pPr marL="194310" indent="-194310" defTabSz="623438">
              <a:spcBef>
                <a:spcPct val="0"/>
              </a:spcBef>
              <a:spcAft>
                <a:spcPct val="0"/>
              </a:spcAft>
              <a:buFont typeface="Arial,Sans-Serif" panose="020B0604020202020204" pitchFamily="34" charset="0"/>
              <a:buChar char="•"/>
            </a:pPr>
            <a:r>
              <a:rPr lang="en-US" sz="1200" b="1" dirty="0">
                <a:latin typeface="Arial"/>
                <a:cs typeface="Arial"/>
              </a:rPr>
              <a:t>Nonstick: </a:t>
            </a:r>
            <a:r>
              <a:rPr lang="en-US" sz="1200" dirty="0">
                <a:latin typeface="Arial"/>
                <a:cs typeface="Arial"/>
              </a:rPr>
              <a:t>5-layer scratch-resistant GRANITIUM coating.</a:t>
            </a:r>
          </a:p>
          <a:p>
            <a:pPr marL="194310" indent="-194310" defTabSz="623438">
              <a:spcBef>
                <a:spcPct val="0"/>
              </a:spcBef>
              <a:spcAft>
                <a:spcPct val="0"/>
              </a:spcAft>
              <a:buFont typeface="Arial,Sans-Serif" panose="020B0604020202020204" pitchFamily="34" charset="0"/>
              <a:buChar char="•"/>
            </a:pPr>
            <a:r>
              <a:rPr lang="en-US" sz="1200" b="1" dirty="0">
                <a:latin typeface="Arial"/>
                <a:cs typeface="Arial"/>
              </a:rPr>
              <a:t>Performance: </a:t>
            </a:r>
            <a:r>
              <a:rPr lang="en-US" sz="1200" dirty="0">
                <a:latin typeface="Arial"/>
                <a:cs typeface="Arial"/>
              </a:rPr>
              <a:t>Quick, even heating on all stovetops, including induction.</a:t>
            </a:r>
          </a:p>
          <a:p>
            <a:pPr marL="194310" indent="-194310" defTabSz="623438">
              <a:spcBef>
                <a:spcPct val="0"/>
              </a:spcBef>
              <a:spcAft>
                <a:spcPct val="0"/>
              </a:spcAft>
              <a:buFont typeface="Arial,Sans-Serif" panose="020B0604020202020204" pitchFamily="34" charset="0"/>
              <a:buChar char="•"/>
            </a:pPr>
            <a:r>
              <a:rPr lang="en-US" sz="1200" b="1" dirty="0" err="1">
                <a:latin typeface="Arial"/>
                <a:cs typeface="Arial"/>
              </a:rPr>
              <a:t>Thermopoint</a:t>
            </a:r>
            <a:r>
              <a:rPr lang="en-US" sz="1200" b="1" dirty="0">
                <a:latin typeface="Arial"/>
                <a:cs typeface="Arial"/>
              </a:rPr>
              <a:t>: </a:t>
            </a:r>
            <a:r>
              <a:rPr lang="en-US" sz="1200" dirty="0">
                <a:latin typeface="Arial"/>
                <a:cs typeface="Arial"/>
              </a:rPr>
              <a:t>Indicator signals optimal cooking temperature.</a:t>
            </a:r>
          </a:p>
          <a:p>
            <a:pPr marL="194310" indent="-194310" defTabSz="623438">
              <a:spcBef>
                <a:spcPct val="0"/>
              </a:spcBef>
              <a:spcAft>
                <a:spcPct val="0"/>
              </a:spcAft>
              <a:buFont typeface="Arial,Sans-Serif" panose="020B0604020202020204" pitchFamily="34" charset="0"/>
              <a:buChar char="•"/>
            </a:pPr>
            <a:r>
              <a:rPr lang="en-US" sz="1200" dirty="0">
                <a:latin typeface="Arial"/>
                <a:cs typeface="Arial"/>
              </a:rPr>
              <a:t>Made in Italy</a:t>
            </a:r>
          </a:p>
        </p:txBody>
      </p:sp>
      <p:pic>
        <p:nvPicPr>
          <p:cNvPr id="18" name="Picture 17" descr="Bologna Nonstick Frying Pan - 9.5&quot; – Grace In The kitchen">
            <a:extLst>
              <a:ext uri="{FF2B5EF4-FFF2-40B4-BE49-F238E27FC236}">
                <a16:creationId xmlns:a16="http://schemas.microsoft.com/office/drawing/2014/main" id="{315C7B4D-7042-EF02-8C01-5D8579355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1510" y="3362276"/>
            <a:ext cx="4640439" cy="179350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9A7E5C6-36E5-CEE6-3B1F-77B202ABC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7613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7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6EB010-2E9B-661E-1245-AB4994438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84" b="26349"/>
          <a:stretch/>
        </p:blipFill>
        <p:spPr>
          <a:xfrm>
            <a:off x="1292763" y="2963348"/>
            <a:ext cx="5108808" cy="2400603"/>
          </a:xfrm>
          <a:prstGeom prst="rect">
            <a:avLst/>
          </a:prstGeom>
        </p:spPr>
      </p:pic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249" y="3620"/>
            <a:ext cx="6960249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683325" y="5610678"/>
            <a:ext cx="3974914" cy="7386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Arezzo</a:t>
            </a:r>
          </a:p>
          <a:p>
            <a:pPr algn="l"/>
            <a:r>
              <a:rPr lang="en-US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3 Pcs Aluminum Pan Set</a:t>
            </a:r>
            <a:endParaRPr lang="en-US" sz="2100" b="0" i="0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546792" y="8439744"/>
            <a:ext cx="1166723" cy="218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1020461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83447" y="1211657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$75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$400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185559" y="2588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81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567475" y="6599222"/>
            <a:ext cx="5112581" cy="1562357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Nonstick coating: 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Scratch-resistant PTFE, PFOA-free, for easy release and cleaning.</a:t>
            </a:r>
            <a:endParaRPr lang="en-US" altLang="en-US" sz="1200" i="0" u="none" strike="noStrike" cap="none" normalizeH="0" baseline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err="1">
                <a:ln>
                  <a:noFill/>
                </a:ln>
                <a:effectLst/>
                <a:latin typeface="Futura" panose="00000500000000000000"/>
              </a:rPr>
              <a:t>Thermopoint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 handle: 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Color-changing for optimal cooking temperature.</a:t>
            </a:r>
            <a:endParaRPr lang="en-US" altLang="en-US" sz="1200" i="0" u="none" strike="noStrike" cap="none" normalizeH="0" baseline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Efficient aluminum: 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Heats rapidly and evenly; </a:t>
            </a:r>
            <a:r>
              <a:rPr lang="en-US" altLang="en-US" sz="1200">
                <a:latin typeface="Futura" panose="00000500000000000000"/>
              </a:rPr>
              <a:t>3 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times more energy-efficient than cast iron.</a:t>
            </a:r>
            <a:endParaRPr lang="en-US" altLang="en-US" sz="1200" i="0" u="none" strike="noStrike" cap="none" normalizeH="0" baseline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Ergonomic design: 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Stay-cool handle; dishwasher and oven-safe up to 300°F.</a:t>
            </a:r>
            <a:endParaRPr lang="en-US" sz="1200">
              <a:latin typeface="Futur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211BC1-0A6D-C824-A732-382940F41F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613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25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421BB5-881B-EA57-6711-AF20F4C4D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8" t="15879" r="3093" b="15095"/>
          <a:stretch/>
        </p:blipFill>
        <p:spPr>
          <a:xfrm>
            <a:off x="1892886" y="2674470"/>
            <a:ext cx="3893556" cy="2861892"/>
          </a:xfrm>
          <a:prstGeom prst="rect">
            <a:avLst/>
          </a:prstGeom>
        </p:spPr>
      </p:pic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21" y="-2190"/>
            <a:ext cx="7018677" cy="24390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730771" y="5932408"/>
            <a:ext cx="4676051" cy="7386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it-IT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Modena</a:t>
            </a:r>
          </a:p>
          <a:p>
            <a:pPr algn="l"/>
            <a:r>
              <a:rPr lang="it-IT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3 </a:t>
            </a:r>
            <a:r>
              <a:rPr lang="it-IT" sz="2100" b="0" i="0" dirty="0" err="1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Pcs</a:t>
            </a:r>
            <a:r>
              <a:rPr lang="it-IT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 </a:t>
            </a:r>
            <a:r>
              <a:rPr lang="it-IT" sz="2100" dirty="0" err="1">
                <a:solidFill>
                  <a:srgbClr val="27221D"/>
                </a:solidFill>
                <a:highlight>
                  <a:srgbClr val="FFFFFF"/>
                </a:highlight>
                <a:latin typeface="Futura Medium"/>
              </a:rPr>
              <a:t>A</a:t>
            </a:r>
            <a:r>
              <a:rPr lang="it-IT" sz="2100" b="0" i="0" dirty="0" err="1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luminum</a:t>
            </a:r>
            <a:r>
              <a:rPr lang="it-IT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 Pan Set</a:t>
            </a:r>
            <a:endParaRPr lang="it-IT" sz="2100" b="0" i="0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548688" y="8441155"/>
            <a:ext cx="1166723" cy="34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1018295/75002-755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293000" y="1218960"/>
            <a:ext cx="4491106" cy="1254836"/>
            <a:chOff x="1735722" y="1211307"/>
            <a:chExt cx="6586956" cy="18404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438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CA" sz="5750" b="1" dirty="0">
                  <a:latin typeface="FuturaDem"/>
                </a:rPr>
                <a:t>NOW</a:t>
              </a:r>
              <a:r>
                <a:rPr lang="en-CA" sz="5750" b="1" dirty="0">
                  <a:solidFill>
                    <a:srgbClr val="E41E26"/>
                  </a:solidFill>
                  <a:latin typeface="FuturaDem"/>
                </a:rPr>
                <a:t> $90</a:t>
              </a:r>
              <a:endParaRPr lang="en-CA" sz="5797" b="1" dirty="0">
                <a:solidFill>
                  <a:srgbClr val="E41E26"/>
                </a:solidFill>
                <a:latin typeface="FuturaDem" panose="00000700000000000000" pitchFamily="50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$400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295112" y="-4716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78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546225" y="6908748"/>
            <a:ext cx="5039545" cy="1384995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Three-pan set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: Includes 8", 10", and 12" fry pans. 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err="1">
                <a:ln>
                  <a:noFill/>
                </a:ln>
                <a:effectLst/>
                <a:latin typeface="Futura" panose="00000500000000000000"/>
              </a:rPr>
              <a:t>Granitium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coating: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Ceramic-infused, PFOA-free, metal utensil safe.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err="1">
                <a:ln>
                  <a:noFill/>
                </a:ln>
                <a:effectLst/>
                <a:latin typeface="Futura" panose="00000500000000000000"/>
              </a:rPr>
              <a:t>Thermopoint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indicator: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Color signals for cooking (red) and cleaning (green).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User-friendly features: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Mess-free pouring rim and no-slip grip handle.</a:t>
            </a:r>
            <a:endParaRPr lang="en-US" sz="1200">
              <a:latin typeface="Futura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361790-2A41-F3AC-12F2-F52428A7DB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613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8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0FB824-DA23-FC61-A8C7-BF5F3819A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56" b="30995"/>
          <a:stretch/>
        </p:blipFill>
        <p:spPr>
          <a:xfrm>
            <a:off x="1054687" y="3347500"/>
            <a:ext cx="5125915" cy="2024351"/>
          </a:xfrm>
          <a:prstGeom prst="rect">
            <a:avLst/>
          </a:prstGeom>
        </p:spPr>
      </p:pic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891" y="3620"/>
            <a:ext cx="7208568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645834" y="5983316"/>
            <a:ext cx="3974914" cy="1061829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CA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Caprera</a:t>
            </a:r>
          </a:p>
          <a:p>
            <a:pPr algn="l"/>
            <a:r>
              <a:rPr lang="en-CA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30cm/12”Aluminum Frying pan</a:t>
            </a:r>
            <a:endParaRPr lang="en-CA" sz="2100" b="0" i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537355" y="8543787"/>
            <a:ext cx="1166723" cy="218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1025115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83447" y="1211657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$150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375451" y="2588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73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645835" y="6916089"/>
            <a:ext cx="4331104" cy="1015663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Stylish design: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Bright pink frying pan.</a:t>
            </a:r>
            <a:endParaRPr lang="en-US" altLang="en-US" sz="1200" dirty="0"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KERA GLOSS coating: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Non-stick, crispy results.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Radiant induction base: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Fast, even heating.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THERMOPOINT indicator: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Red means hot.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Induction-compatible.</a:t>
            </a:r>
            <a:endParaRPr lang="en-US" sz="1200" dirty="0">
              <a:latin typeface="Futura" panose="00000500000000000000" pitchFamily="50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B7F710B-0D84-B7CE-EC0E-19C6F3E330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613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71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E327B0-F7E2-4910-4FED-35620E918E3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70" y="2288243"/>
            <a:ext cx="4223260" cy="4230383"/>
          </a:xfrm>
          <a:prstGeom prst="rect">
            <a:avLst/>
          </a:prstGeom>
        </p:spPr>
      </p:pic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21" y="5114"/>
            <a:ext cx="7047891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800049" y="6098457"/>
            <a:ext cx="4346144" cy="709286"/>
          </a:xfrm>
          <a:prstGeom prst="rect">
            <a:avLst/>
          </a:prstGeom>
        </p:spPr>
        <p:txBody>
          <a:bodyPr wrap="square" lIns="62345" tIns="31173" rIns="62345" bIns="31173" rtlCol="0" anchor="t">
            <a:spAutoFit/>
          </a:bodyPr>
          <a:lstStyle/>
          <a:p>
            <a:pPr algn="l"/>
            <a:r>
              <a:rPr lang="en-CA" sz="2100" b="1" i="0" u="sng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Caprera</a:t>
            </a:r>
          </a:p>
          <a:p>
            <a:pPr algn="l"/>
            <a:r>
              <a:rPr lang="en-CA" sz="2100" dirty="0">
                <a:solidFill>
                  <a:srgbClr val="27221D"/>
                </a:solidFill>
                <a:highlight>
                  <a:srgbClr val="FFFFFF"/>
                </a:highlight>
                <a:latin typeface="Futura Medium"/>
              </a:rPr>
              <a:t>3.6</a:t>
            </a:r>
            <a:r>
              <a:rPr lang="en-CA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L SERVING PAN</a:t>
            </a:r>
            <a:endParaRPr lang="en-CA" sz="2100" b="0" i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365796" y="8536005"/>
            <a:ext cx="1166723" cy="218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1025110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83447" y="1060198"/>
            <a:ext cx="4491106" cy="1225425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$50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 lIns="62345" tIns="31173" rIns="62345" bIns="31173" anchor="t">
              <a:spAutoFit/>
            </a:bodyPr>
            <a:lstStyle/>
            <a:p>
              <a:pPr algn="ctr"/>
              <a:r>
                <a:rPr lang="en-US" sz="2420" b="1">
                  <a:latin typeface="Futura MdCn BT"/>
                </a:rPr>
                <a:t>MSRP. $170</a:t>
              </a:r>
              <a:endParaRPr lang="en-US" sz="2453" b="1">
                <a:latin typeface="Futura MdCn BT" panose="020B050602020403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222077" y="2588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lIns="62345" tIns="31173" rIns="62345" bIns="31173" rtlCol="0" anchor="t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/>
                </a:rPr>
                <a:t>71</a:t>
              </a:r>
              <a:r>
                <a:rPr lang="en-CA" sz="4909">
                  <a:solidFill>
                    <a:schemeClr val="bg1"/>
                  </a:solidFill>
                  <a:latin typeface="FuturaDem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/>
                </a:rPr>
                <a:t>OFF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A17B142-3195-9CAC-06B9-C75587735DB8}"/>
              </a:ext>
            </a:extLst>
          </p:cNvPr>
          <p:cNvSpPr txBox="1"/>
          <p:nvPr/>
        </p:nvSpPr>
        <p:spPr>
          <a:xfrm>
            <a:off x="805843" y="7125528"/>
            <a:ext cx="4476927" cy="986285"/>
          </a:xfrm>
          <a:prstGeom prst="rect">
            <a:avLst/>
          </a:prstGeom>
        </p:spPr>
        <p:txBody>
          <a:bodyPr wrap="square" lIns="62345" tIns="31173" rIns="62345" bIns="31173" rtlCol="0" anchor="t">
            <a:spAutoFit/>
          </a:bodyPr>
          <a:lstStyle/>
          <a:p>
            <a:pPr marL="194310" indent="-194310" defTabSz="62343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Stylish design: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Bright blue </a:t>
            </a:r>
            <a:r>
              <a:rPr lang="en-US" altLang="en-US" sz="1200" dirty="0">
                <a:latin typeface="Futura" panose="00000500000000000000"/>
              </a:rPr>
              <a:t>28" Serving Pan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.</a:t>
            </a:r>
            <a:endParaRPr lang="en-US" altLang="en-US" sz="1200" dirty="0"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KERA GLOSS coating: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Non-stick, crispy results.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Radiant induction base: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Fast, even heating.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THERMOPOINT indicator: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Red means hot.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Induction-compatible.</a:t>
            </a:r>
            <a:endParaRPr lang="en-US" sz="1200" dirty="0">
              <a:latin typeface="Futur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3E0B74B-9F37-48C6-BCC4-5FB74C47C6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613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20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9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818511" y="6078634"/>
            <a:ext cx="3974914" cy="1061829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CA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Caprera</a:t>
            </a:r>
          </a:p>
          <a:p>
            <a:pPr algn="l"/>
            <a:r>
              <a:rPr lang="en-CA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30cm/12”Aluminum Frying pan</a:t>
            </a:r>
            <a:endParaRPr lang="en-CA" sz="2100" b="0" i="0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545454" y="8521447"/>
            <a:ext cx="1166723" cy="218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1026001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36382" y="1219283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$150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181736" y="483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73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818511" y="7013426"/>
            <a:ext cx="4174081" cy="1015663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Stylish design: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Bright red frying pan.</a:t>
            </a:r>
            <a:endParaRPr lang="en-US" altLang="en-US" sz="1200" dirty="0"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KERA GLOSS coating: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Non-stick, crispy results.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Radiant induction base: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Fast, even heating.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THERMOPOINT indicator: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Red means hot.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Induction-compatible.</a:t>
            </a:r>
            <a:endParaRPr lang="en-US" sz="1200" dirty="0">
              <a:latin typeface="Futura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730C4-BE8A-3CAA-BDCA-AC2397270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48" t="30766" r="5026" b="30994"/>
          <a:stretch/>
        </p:blipFill>
        <p:spPr>
          <a:xfrm>
            <a:off x="1345638" y="3254741"/>
            <a:ext cx="4788032" cy="199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97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1A6B68-0EB5-682E-74E4-0B1B6A02B0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56" b="30995"/>
          <a:stretch/>
        </p:blipFill>
        <p:spPr>
          <a:xfrm>
            <a:off x="1291072" y="3598457"/>
            <a:ext cx="4943354" cy="1940913"/>
          </a:xfrm>
          <a:prstGeom prst="rect">
            <a:avLst/>
          </a:prstGeom>
        </p:spPr>
      </p:pic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217" y="3009"/>
            <a:ext cx="7227793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757244" y="6172440"/>
            <a:ext cx="3974914" cy="1061829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CA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Caprera</a:t>
            </a:r>
          </a:p>
          <a:p>
            <a:pPr algn="l"/>
            <a:r>
              <a:rPr lang="en-CA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30cm/12”Aluminum Frying pan</a:t>
            </a:r>
            <a:endParaRPr lang="en-CA" sz="2100" b="0" i="0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518560" y="8467659"/>
            <a:ext cx="1166723" cy="218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1025109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02765" y="1057918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$150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181736" y="483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73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796426" y="7095256"/>
            <a:ext cx="3932033" cy="1015663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Stylish design: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Bright blue frying pan.</a:t>
            </a:r>
            <a:endParaRPr lang="en-US" altLang="en-US" sz="1200" dirty="0"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KERA GLOSS coating: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Non-stick, crispy results.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Radiant induction base: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Fast, even heating.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THERMOPOINT indicator: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Red means hot.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Induction-compatible.</a:t>
            </a:r>
            <a:endParaRPr lang="en-US" sz="1200" dirty="0">
              <a:latin typeface="Futura" panose="00000500000000000000" pitchFamily="50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46E8CD1-223D-C811-4A66-CEA29071A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613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83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CE4336-2D25-F1F0-4756-748266896F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1847" y="2092633"/>
            <a:ext cx="4987726" cy="4960832"/>
          </a:xfrm>
          <a:prstGeom prst="rect">
            <a:avLst/>
          </a:prstGeom>
        </p:spPr>
      </p:pic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871" y="1751"/>
            <a:ext cx="739205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799709" y="6197057"/>
            <a:ext cx="3974914" cy="7386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CA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Caprera</a:t>
            </a:r>
          </a:p>
          <a:p>
            <a:pPr algn="l"/>
            <a:r>
              <a:rPr lang="en-CA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11”Aluminum Frying pan</a:t>
            </a:r>
            <a:endParaRPr lang="en-CA" sz="2100" b="0" i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538730" y="8467659"/>
            <a:ext cx="1166723" cy="218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1024868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22935" y="1057918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 lIns="62345" tIns="31173" rIns="62345" bIns="31173" anchor="t">
              <a:spAutoFit/>
            </a:bodyPr>
            <a:lstStyle/>
            <a:p>
              <a:pPr algn="ctr"/>
              <a:r>
                <a:rPr lang="en-US" sz="2420" b="1">
                  <a:latin typeface="Futura MdCn BT"/>
                </a:rPr>
                <a:t>MSRP. $140</a:t>
              </a:r>
              <a:endParaRPr lang="en-US" sz="2453" b="1">
                <a:latin typeface="Futura MdCn BT" panose="020B050602020403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275865" y="483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lIns="62345" tIns="31173" rIns="62345" bIns="31173" rtlCol="0" anchor="t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/>
                </a:rPr>
                <a:t>71</a:t>
              </a:r>
              <a:r>
                <a:rPr lang="en-CA" sz="4909">
                  <a:solidFill>
                    <a:schemeClr val="bg1"/>
                  </a:solidFill>
                  <a:latin typeface="FuturaDem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800992" y="7112760"/>
            <a:ext cx="4375786" cy="986285"/>
          </a:xfrm>
          <a:prstGeom prst="rect">
            <a:avLst/>
          </a:prstGeom>
        </p:spPr>
        <p:txBody>
          <a:bodyPr wrap="square" lIns="62345" tIns="31173" rIns="62345" bIns="31173" rtlCol="0" anchor="t">
            <a:spAutoFit/>
          </a:bodyPr>
          <a:lstStyle/>
          <a:p>
            <a:pPr marL="194310" indent="-194310" defTabSz="62343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Stylish design: </a:t>
            </a:r>
            <a:r>
              <a:rPr lang="en-US" altLang="en-US" sz="1200" dirty="0">
                <a:latin typeface="Futura" panose="00000500000000000000"/>
              </a:rPr>
              <a:t>Bright</a:t>
            </a:r>
            <a:r>
              <a:rPr lang="en-US" altLang="en-US" sz="1200" b="1" dirty="0">
                <a:latin typeface="Futura" panose="00000500000000000000"/>
              </a:rPr>
              <a:t> </a:t>
            </a:r>
            <a:r>
              <a:rPr lang="en-US" altLang="en-US" sz="1200" dirty="0">
                <a:latin typeface="Futura" panose="00000500000000000000"/>
              </a:rPr>
              <a:t>green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</a:t>
            </a:r>
            <a:r>
              <a:rPr lang="en-US" altLang="en-US" sz="1200" dirty="0">
                <a:latin typeface="Futura" panose="00000500000000000000"/>
              </a:rPr>
              <a:t>frying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pan.</a:t>
            </a:r>
            <a:endParaRPr lang="en-US" altLang="en-US" sz="1200" dirty="0"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KERA GLOSS coating: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Non-stick, crispy results.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Radiant induction base: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Fast, even heating.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THERMOPOINT indicator: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Red means hot.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Induction-compatible.</a:t>
            </a:r>
            <a:endParaRPr lang="en-US" sz="1200" dirty="0">
              <a:latin typeface="Futur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7F569FE-AC9C-475B-51E8-F810ED4D1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613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88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11" y="3620"/>
            <a:ext cx="7180728" cy="24384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797357" y="5964335"/>
            <a:ext cx="4069043" cy="1061829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CA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Caprera</a:t>
            </a:r>
          </a:p>
          <a:p>
            <a:pPr algn="l"/>
            <a:r>
              <a:rPr lang="en-CA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30cm/12”Aluminum Frying pan</a:t>
            </a:r>
            <a:endParaRPr lang="en-CA" sz="2100" b="0" i="0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417707" y="8521447"/>
            <a:ext cx="1166723" cy="218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1026057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70000" y="1057918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 lIns="62345" tIns="31173" rIns="62345" bIns="31173" anchor="t">
              <a:spAutoFit/>
            </a:bodyPr>
            <a:lstStyle/>
            <a:p>
              <a:pPr algn="ctr"/>
              <a:r>
                <a:rPr lang="en-US" sz="2420" b="1">
                  <a:latin typeface="Futura MdCn BT"/>
                </a:rPr>
                <a:t>MSRP. $160</a:t>
              </a:r>
              <a:endParaRPr lang="en-US" sz="2453" b="1">
                <a:latin typeface="Futura MdCn BT" panose="020B050602020403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181736" y="483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lIns="62345" tIns="31173" rIns="62345" bIns="31173" rtlCol="0" anchor="t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/>
                </a:rPr>
                <a:t>75</a:t>
              </a:r>
              <a:r>
                <a:rPr lang="en-CA" sz="4909">
                  <a:solidFill>
                    <a:schemeClr val="bg1"/>
                  </a:solidFill>
                  <a:latin typeface="FuturaDem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689780" y="6829830"/>
            <a:ext cx="5202781" cy="1015663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Stylish design: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Bright </a:t>
            </a:r>
            <a:r>
              <a:rPr lang="en-US" altLang="en-US" sz="1200" dirty="0">
                <a:latin typeface="Futura" panose="00000500000000000000"/>
              </a:rPr>
              <a:t>green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frying pan.</a:t>
            </a:r>
            <a:endParaRPr lang="en-US" altLang="en-US" sz="1200" dirty="0"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KERA GLOSS coating: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Non-stick, crispy results.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Radiant induction base: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Fast, even heating.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THERMOPOINT indicator: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Red means hot.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Induction-compatible.</a:t>
            </a:r>
            <a:endParaRPr lang="en-US" sz="1200" dirty="0">
              <a:latin typeface="Futura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25598-0B0C-17BD-8390-1E1BC92CEF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92" t="27959" r="3564" b="29057"/>
          <a:stretch/>
        </p:blipFill>
        <p:spPr>
          <a:xfrm>
            <a:off x="1713391" y="3363646"/>
            <a:ext cx="4386338" cy="205922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C872DBA-E60C-23D5-5C7C-ED7C347224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613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96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68F1-552A-7627-317D-4AE5AA1C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658" y="1805538"/>
            <a:ext cx="4570701" cy="982975"/>
          </a:xfrm>
        </p:spPr>
        <p:txBody>
          <a:bodyPr>
            <a:normAutofit fontScale="90000"/>
          </a:bodyPr>
          <a:lstStyle/>
          <a:p>
            <a:r>
              <a:rPr lang="en-CA" b="1">
                <a:latin typeface="Futura" panose="00000500000000000000" pitchFamily="50" charset="0"/>
              </a:rPr>
              <a:t>STICKERS</a:t>
            </a:r>
            <a:r>
              <a:rPr lang="en-CA">
                <a:latin typeface="Futura" panose="00000500000000000000" pitchFamily="50" charset="0"/>
              </a:rPr>
              <a:t> – COPY &amp; PASTE</a:t>
            </a:r>
            <a:br>
              <a:rPr lang="en-CA">
                <a:latin typeface="Futura" panose="00000500000000000000" pitchFamily="50" charset="0"/>
              </a:rPr>
            </a:br>
            <a:r>
              <a:rPr lang="en-CA" sz="1091">
                <a:latin typeface="Futura" panose="00000500000000000000" pitchFamily="50" charset="0"/>
              </a:rPr>
              <a:t>Let me know if you have any other suggestions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11991BC-E766-AF17-9C99-960FDFD1C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5873" y="3091549"/>
            <a:ext cx="983889" cy="149279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36DC753-BC47-015D-3048-E84E0A9C7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763" y="4867844"/>
            <a:ext cx="1685141" cy="140768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941070-990D-4A41-E814-202B2B23F6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6750" y="4874826"/>
            <a:ext cx="1400702" cy="140070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ACA39F7-313A-40BB-7AD2-D0E489370B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71904" y="3337372"/>
            <a:ext cx="1150393" cy="12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6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8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796531" y="6051741"/>
            <a:ext cx="4479179" cy="7386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CA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Caprera</a:t>
            </a:r>
          </a:p>
          <a:p>
            <a:pPr algn="l"/>
            <a:r>
              <a:rPr lang="en-CA" sz="2100" dirty="0">
                <a:solidFill>
                  <a:srgbClr val="27221D"/>
                </a:solidFill>
                <a:highlight>
                  <a:srgbClr val="FFFFFF"/>
                </a:highlight>
                <a:latin typeface="Futura Medium"/>
              </a:rPr>
              <a:t>26</a:t>
            </a:r>
            <a:r>
              <a:rPr lang="en-CA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cm/10”Aluminum Frying pan</a:t>
            </a:r>
            <a:endParaRPr lang="en-CA" sz="2100" b="0" i="0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431154" y="8521447"/>
            <a:ext cx="1166723" cy="218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1025117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83447" y="1064642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$35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$130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222077" y="-12964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73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682232" y="6961805"/>
            <a:ext cx="5027968" cy="1015663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Stylish design: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Bright </a:t>
            </a:r>
            <a:r>
              <a:rPr lang="en-US" altLang="en-US" sz="1200" dirty="0">
                <a:latin typeface="Futura" panose="00000500000000000000"/>
              </a:rPr>
              <a:t>red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frying pan.</a:t>
            </a:r>
            <a:endParaRPr lang="en-US" altLang="en-US" sz="1200" dirty="0"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KERA GLOSS coating: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Non-stick, crispy results.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Radiant induction base: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Fast, even heating.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THERMOPOINT indicator: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Red means hot.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Induction-compatible.</a:t>
            </a:r>
            <a:endParaRPr lang="en-US" sz="1200" dirty="0">
              <a:latin typeface="Futura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113C7-6A95-F27E-12F0-662649BF65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6" t="29656" r="3877" b="30995"/>
          <a:stretch/>
        </p:blipFill>
        <p:spPr>
          <a:xfrm>
            <a:off x="1254211" y="3276839"/>
            <a:ext cx="5160243" cy="221346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2E08CE4-F0B9-82F0-41A4-92CD9BD0C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613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04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02748C-E7CB-CAA9-ABD8-4BF9B2D16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9" t="17762" r="5026" b="18075"/>
          <a:stretch/>
        </p:blipFill>
        <p:spPr>
          <a:xfrm>
            <a:off x="1566988" y="2676891"/>
            <a:ext cx="4210873" cy="3006244"/>
          </a:xfrm>
          <a:prstGeom prst="rect">
            <a:avLst/>
          </a:prstGeom>
        </p:spPr>
      </p:pic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9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795896" y="5916071"/>
            <a:ext cx="3974914" cy="7386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it-IT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Arezzo</a:t>
            </a:r>
          </a:p>
          <a:p>
            <a:pPr algn="l"/>
            <a:r>
              <a:rPr lang="it-IT" sz="2100" dirty="0">
                <a:solidFill>
                  <a:srgbClr val="27221D"/>
                </a:solidFill>
                <a:highlight>
                  <a:srgbClr val="FFFFFF"/>
                </a:highlight>
                <a:latin typeface="Futura Medium"/>
              </a:rPr>
              <a:t>1</a:t>
            </a:r>
            <a:r>
              <a:rPr lang="it-IT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0 </a:t>
            </a:r>
            <a:r>
              <a:rPr lang="it-IT" sz="2100" b="0" i="0" dirty="0" err="1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Pcs</a:t>
            </a:r>
            <a:r>
              <a:rPr lang="it-IT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 </a:t>
            </a:r>
            <a:r>
              <a:rPr lang="it-IT" sz="2100" b="0" i="0" dirty="0" err="1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Cookware</a:t>
            </a:r>
            <a:r>
              <a:rPr lang="it-IT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 set</a:t>
            </a:r>
            <a:endParaRPr lang="it-IT" sz="2100" b="0" i="0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545454" y="8521447"/>
            <a:ext cx="1166723" cy="218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1020462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36382" y="1057918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$175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$850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282588" y="483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79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587269" y="6847713"/>
            <a:ext cx="5680149" cy="1200329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GRANITIUM coating: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Scratch-resistant, metal utensil safe, and reinforced with ceramic particles.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PFOA-free nonstick coating: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Quick release, superior browning, and less oil required.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Made in Italy: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Set includes 8" &amp; 11" fry pans, saucepans with lids, sauté pan with lid, and stock pot with lid.</a:t>
            </a:r>
            <a:endParaRPr lang="en-US" sz="1200" dirty="0">
              <a:latin typeface="Futura" panose="00000500000000000000" pitchFamily="50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28B4429-7E12-F6AA-A552-BE84C50DD9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613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07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9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795896" y="5862283"/>
            <a:ext cx="3974914" cy="7386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it-IT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Rialto</a:t>
            </a:r>
          </a:p>
          <a:p>
            <a:pPr algn="l"/>
            <a:r>
              <a:rPr lang="it-IT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10 </a:t>
            </a:r>
            <a:r>
              <a:rPr lang="it-IT" sz="2100" b="0" i="0" dirty="0" err="1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Pcs</a:t>
            </a:r>
            <a:r>
              <a:rPr lang="it-IT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 </a:t>
            </a:r>
            <a:r>
              <a:rPr lang="it-IT" sz="2100" b="0" i="0" dirty="0" err="1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Cookware</a:t>
            </a:r>
            <a:r>
              <a:rPr lang="it-IT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 set</a:t>
            </a:r>
            <a:endParaRPr lang="it-IT" sz="2100" b="0" i="0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417707" y="8346635"/>
            <a:ext cx="1166723" cy="34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1020272/75003-371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304471" y="1205836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$150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$800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443953" y="483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81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634334" y="6760308"/>
            <a:ext cx="5296910" cy="1405165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Forged aluminum construction: 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Varying thicknesses for optimal heat distribution.</a:t>
            </a:r>
            <a:endParaRPr lang="en-US" altLang="en-US" sz="1200" i="0" u="none" strike="noStrike" cap="none" normalizeH="0" baseline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Durable non-stick coating: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 Ceramic-reinforced, metal utensil safe, PFOA-free.</a:t>
            </a:r>
            <a:endParaRPr lang="en-US" altLang="en-US" sz="1200" i="0" u="none" strike="noStrike" cap="none" normalizeH="0" baseline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err="1">
                <a:ln>
                  <a:noFill/>
                </a:ln>
                <a:effectLst/>
                <a:latin typeface="Futura" panose="00000500000000000000"/>
              </a:rPr>
              <a:t>Thermopoint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 technology: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 Handle turns red when hot, green when safe.</a:t>
            </a:r>
            <a:endParaRPr lang="en-US" altLang="en-US" sz="1200" i="0" u="none" strike="noStrike" cap="none" normalizeH="0" baseline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Oven safe: 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Up to 160°C/320°F; dishwasher safe.</a:t>
            </a:r>
            <a:endParaRPr lang="en-US" sz="1200">
              <a:latin typeface="Futura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98D2D-B412-2D34-EBFD-8510646BBF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6" t="25762" r="3564" b="26349"/>
          <a:stretch/>
        </p:blipFill>
        <p:spPr>
          <a:xfrm>
            <a:off x="1129000" y="2816162"/>
            <a:ext cx="5124276" cy="265898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3D1E7E0-9BE5-0023-3256-CA7BF3DB8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613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20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9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846774" y="6051740"/>
            <a:ext cx="3974914" cy="7386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Vipiteno</a:t>
            </a:r>
          </a:p>
          <a:p>
            <a:pPr algn="l"/>
            <a:r>
              <a:rPr lang="en-US" sz="2100" dirty="0">
                <a:solidFill>
                  <a:srgbClr val="27221D"/>
                </a:solidFill>
                <a:highlight>
                  <a:srgbClr val="FFFFFF"/>
                </a:highlight>
                <a:latin typeface="Futura Medium"/>
              </a:rPr>
              <a:t>R</a:t>
            </a:r>
            <a:r>
              <a:rPr lang="en-US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ound Saucier with Lid</a:t>
            </a:r>
            <a:endParaRPr lang="en-US" sz="2100" b="0" i="0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437877" y="8306294"/>
            <a:ext cx="1166723" cy="34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1022756/75003-522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022082" y="1057918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$45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$160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181736" y="483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72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701718" y="6912573"/>
            <a:ext cx="4711963" cy="830997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Futura" panose="00000500000000000000"/>
              </a:rPr>
              <a:t>Nerolite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coating: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Scratch-resistant, non-stick, low-oil frying.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Radiant Induction base: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Rapid, uniform heat distribution.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Ergonomic handle: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Cool-touch plastic handle. 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Induction-compatible: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Suitable for all stove types.</a:t>
            </a:r>
            <a:endParaRPr lang="en-US" sz="1200" dirty="0">
              <a:latin typeface="Futura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6F15B-D2FD-6EAF-2544-59FA9ECFD9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77" t="28272" r="3564" b="27951"/>
          <a:stretch/>
        </p:blipFill>
        <p:spPr>
          <a:xfrm>
            <a:off x="1018886" y="3090927"/>
            <a:ext cx="5005601" cy="240210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81EDFC8-269B-CD8E-AC39-3AC632B9CC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613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40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8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608716" y="6104125"/>
            <a:ext cx="5299449" cy="7386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100" b="1" dirty="0">
                <a:latin typeface="Futura Book"/>
              </a:rPr>
              <a:t>BALLARINI </a:t>
            </a:r>
            <a:endParaRPr lang="en-CA" sz="2100" b="1" dirty="0">
              <a:latin typeface="Futura Book"/>
            </a:endParaRPr>
          </a:p>
          <a:p>
            <a:r>
              <a:rPr lang="en-US" sz="2100" dirty="0">
                <a:solidFill>
                  <a:srgbClr val="404040"/>
                </a:solidFill>
                <a:latin typeface="Futura Book"/>
                <a:ea typeface="Noto Sans"/>
                <a:cs typeface="Noto Sans"/>
              </a:rPr>
              <a:t>Fry pan 20 black round </a:t>
            </a:r>
            <a:r>
              <a:rPr lang="en-US" sz="2100" err="1">
                <a:solidFill>
                  <a:srgbClr val="404040"/>
                </a:solidFill>
                <a:latin typeface="Futura Book"/>
                <a:ea typeface="Noto Sans"/>
                <a:cs typeface="Noto Sans"/>
              </a:rPr>
              <a:t>aluminium</a:t>
            </a:r>
            <a:endParaRPr lang="en-US" sz="2100" err="1"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550896" y="8342340"/>
            <a:ext cx="116672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800" dirty="0">
                <a:latin typeface="FuturaDem"/>
              </a:rPr>
              <a:t>Item No. 1006725/75001-607</a:t>
            </a:r>
            <a:endParaRPr lang="en-US" sz="800" dirty="0">
              <a:latin typeface="FuturaDem" panose="00000700000000000000" pitchFamily="50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83447" y="1064642"/>
            <a:ext cx="4491106" cy="1254836"/>
            <a:chOff x="1735722" y="1211307"/>
            <a:chExt cx="6586956" cy="18404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438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CA" sz="5750" b="1" dirty="0">
                  <a:latin typeface="FuturaDem"/>
                </a:rPr>
                <a:t>NOW</a:t>
              </a:r>
              <a:r>
                <a:rPr lang="en-CA" sz="5750" b="1" dirty="0">
                  <a:solidFill>
                    <a:srgbClr val="E41E26"/>
                  </a:solidFill>
                  <a:latin typeface="FuturaDem"/>
                </a:rPr>
                <a:t> $10</a:t>
              </a:r>
              <a:endParaRPr lang="en-CA" sz="5797" b="1" dirty="0">
                <a:solidFill>
                  <a:srgbClr val="E41E26"/>
                </a:solidFill>
                <a:latin typeface="FuturaDem" panose="00000700000000000000" pitchFamily="50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2" cy="68905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2450" b="1" dirty="0">
                  <a:latin typeface="Futura MdCn BT"/>
                </a:rPr>
                <a:t>MSRP. $36</a:t>
              </a:r>
              <a:endParaRPr lang="en-US" sz="2453" b="1" dirty="0">
                <a:latin typeface="Futura MdCn BT" panose="020B050602020403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222077" y="-12964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4343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CA" sz="4900" b="1" dirty="0">
                  <a:solidFill>
                    <a:schemeClr val="bg1"/>
                  </a:solidFill>
                  <a:latin typeface="FuturaDem"/>
                </a:rPr>
                <a:t>72</a:t>
              </a:r>
              <a:r>
                <a:rPr lang="en-CA" sz="4900" dirty="0">
                  <a:solidFill>
                    <a:schemeClr val="bg1"/>
                  </a:solidFill>
                  <a:latin typeface="FuturaDem"/>
                </a:rPr>
                <a:t>% </a:t>
              </a:r>
              <a:r>
                <a:rPr lang="en-CA" sz="4900" b="1" dirty="0">
                  <a:solidFill>
                    <a:schemeClr val="bg1"/>
                  </a:solidFill>
                  <a:latin typeface="FuturaDem"/>
                </a:rPr>
                <a:t>OFF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E0B31D2-D71C-DBE6-60CB-928B49AEA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134" y="227651"/>
            <a:ext cx="862445" cy="550718"/>
          </a:xfrm>
          <a:prstGeom prst="rect">
            <a:avLst/>
          </a:prstGeom>
        </p:spPr>
      </p:pic>
      <p:pic>
        <p:nvPicPr>
          <p:cNvPr id="2" name="Picture 1" descr="Close-up of a pan&#10;&#10;Description automatically generated">
            <a:extLst>
              <a:ext uri="{FF2B5EF4-FFF2-40B4-BE49-F238E27FC236}">
                <a16:creationId xmlns:a16="http://schemas.microsoft.com/office/drawing/2014/main" id="{A999C171-AFE8-2F72-F883-F3D6F0825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89" y="3614252"/>
            <a:ext cx="5830132" cy="155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23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an&#10;&#10;Description automatically generated">
            <a:extLst>
              <a:ext uri="{FF2B5EF4-FFF2-40B4-BE49-F238E27FC236}">
                <a16:creationId xmlns:a16="http://schemas.microsoft.com/office/drawing/2014/main" id="{F5F6572D-E3FF-2D59-EA70-C830F9AC8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83" y="1694329"/>
            <a:ext cx="5338482" cy="5304865"/>
          </a:xfrm>
          <a:prstGeom prst="rect">
            <a:avLst/>
          </a:prstGeom>
        </p:spPr>
      </p:pic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8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608716" y="6104125"/>
            <a:ext cx="5299449" cy="7386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100" b="1" dirty="0">
                <a:latin typeface="Futura Book"/>
              </a:rPr>
              <a:t>BALLARINI SALINA </a:t>
            </a:r>
            <a:endParaRPr lang="en-CA" sz="2100" b="1">
              <a:latin typeface="Futura Book"/>
            </a:endParaRPr>
          </a:p>
          <a:p>
            <a:r>
              <a:rPr lang="en-US" sz="2100" dirty="0">
                <a:solidFill>
                  <a:srgbClr val="27221D"/>
                </a:solidFill>
                <a:latin typeface="Futura Book"/>
                <a:ea typeface="+mn-lt"/>
                <a:cs typeface="+mn-lt"/>
              </a:rPr>
              <a:t>28 cm / 11 inch aluminum Frying pan</a:t>
            </a:r>
            <a:endParaRPr lang="en-US" sz="2100"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550896" y="8342340"/>
            <a:ext cx="116672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800" dirty="0">
                <a:latin typeface="FuturaDem"/>
              </a:rPr>
              <a:t>Item No. 1007043/75002-822-0</a:t>
            </a:r>
            <a:endParaRPr lang="en-US" sz="817" dirty="0">
              <a:latin typeface="FuturaDem" panose="00000700000000000000" pitchFamily="50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83447" y="1064642"/>
            <a:ext cx="4491106" cy="1254836"/>
            <a:chOff x="1735722" y="1211307"/>
            <a:chExt cx="6586956" cy="18404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438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CA" sz="5750" b="1" dirty="0">
                  <a:latin typeface="FuturaDem"/>
                </a:rPr>
                <a:t>NOW</a:t>
              </a:r>
              <a:r>
                <a:rPr lang="en-CA" sz="5750" b="1" dirty="0">
                  <a:solidFill>
                    <a:srgbClr val="E41E26"/>
                  </a:solidFill>
                  <a:latin typeface="FuturaDem"/>
                </a:rPr>
                <a:t> $40</a:t>
              </a:r>
              <a:endParaRPr lang="en-CA" sz="5797" b="1" dirty="0">
                <a:solidFill>
                  <a:srgbClr val="E41E26"/>
                </a:solidFill>
                <a:latin typeface="FuturaDem" panose="00000700000000000000" pitchFamily="50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2" cy="68905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2450" b="1" dirty="0">
                  <a:latin typeface="Futura MdCn BT"/>
                </a:rPr>
                <a:t>MSRP. $250</a:t>
              </a:r>
              <a:endParaRPr lang="en-US" sz="2453" b="1" dirty="0">
                <a:latin typeface="Futura MdCn BT" panose="020B050602020403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222077" y="-12964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4343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CA" sz="4900" b="1" dirty="0">
                  <a:solidFill>
                    <a:schemeClr val="bg1"/>
                  </a:solidFill>
                  <a:latin typeface="FuturaDem"/>
                </a:rPr>
                <a:t>84</a:t>
              </a:r>
              <a:r>
                <a:rPr lang="en-CA" sz="4900" dirty="0">
                  <a:solidFill>
                    <a:schemeClr val="bg1"/>
                  </a:solidFill>
                  <a:latin typeface="FuturaDem"/>
                </a:rPr>
                <a:t>% </a:t>
              </a:r>
              <a:r>
                <a:rPr lang="en-CA" sz="4900" b="1" dirty="0">
                  <a:solidFill>
                    <a:schemeClr val="bg1"/>
                  </a:solidFill>
                  <a:latin typeface="FuturaDem"/>
                </a:rPr>
                <a:t>OFF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E0B31D2-D71C-DBE6-60CB-928B49AEA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134" y="227651"/>
            <a:ext cx="862445" cy="550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5D20A-0620-5310-805A-FFEA24730AB8}"/>
              </a:ext>
            </a:extLst>
          </p:cNvPr>
          <p:cNvSpPr txBox="1"/>
          <p:nvPr/>
        </p:nvSpPr>
        <p:spPr>
          <a:xfrm>
            <a:off x="611841" y="7019364"/>
            <a:ext cx="510315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1200" dirty="0">
                <a:solidFill>
                  <a:srgbClr val="27221D"/>
                </a:solidFill>
                <a:latin typeface="Futura Book"/>
              </a:rPr>
              <a:t>Suitable for everyday boiling, frying, braising and cooking</a:t>
            </a:r>
          </a:p>
          <a:p>
            <a:pPr>
              <a:buFont typeface=""/>
              <a:buChar char="•"/>
            </a:pPr>
            <a:r>
              <a:rPr lang="en-US" sz="1200" dirty="0">
                <a:solidFill>
                  <a:srgbClr val="27221D"/>
                </a:solidFill>
                <a:latin typeface="Futura Book"/>
              </a:rPr>
              <a:t>Stainless steel handle remains cool when cooking</a:t>
            </a:r>
          </a:p>
          <a:p>
            <a:pPr>
              <a:buFont typeface=""/>
              <a:buChar char="•"/>
            </a:pPr>
            <a:r>
              <a:rPr lang="en-US" sz="1200" dirty="0">
                <a:solidFill>
                  <a:srgbClr val="27221D"/>
                </a:solidFill>
                <a:latin typeface="Futura Book"/>
              </a:rPr>
              <a:t>Cookware suitable for use in ovens</a:t>
            </a:r>
          </a:p>
          <a:p>
            <a:pPr>
              <a:buFont typeface=""/>
              <a:buChar char="•"/>
            </a:pPr>
            <a:r>
              <a:rPr lang="en-US" sz="1200" dirty="0">
                <a:solidFill>
                  <a:srgbClr val="27221D"/>
                </a:solidFill>
                <a:latin typeface="Futura Book"/>
              </a:rPr>
              <a:t>Designed in Milan by Studio Matteo Thun &amp; Antonio Rodriguez</a:t>
            </a:r>
          </a:p>
          <a:p>
            <a:pPr>
              <a:buFont typeface=""/>
              <a:buChar char="•"/>
            </a:pPr>
            <a:r>
              <a:rPr lang="en-US" sz="1200" dirty="0">
                <a:solidFill>
                  <a:srgbClr val="27221D"/>
                </a:solidFill>
                <a:latin typeface="Futura Book"/>
              </a:rPr>
              <a:t>Extra layer of titanium</a:t>
            </a:r>
          </a:p>
        </p:txBody>
      </p:sp>
    </p:spTree>
    <p:extLst>
      <p:ext uri="{BB962C8B-B14F-4D97-AF65-F5344CB8AC3E}">
        <p14:creationId xmlns:p14="http://schemas.microsoft.com/office/powerpoint/2010/main" val="2106487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-10438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801204" y="6157331"/>
            <a:ext cx="3974914" cy="7386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CA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</a:t>
            </a:r>
            <a:r>
              <a:rPr lang="en-CA" sz="2100" b="1" i="0" cap="all" dirty="0" err="1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Tanaro</a:t>
            </a:r>
            <a:endParaRPr lang="en-CA" sz="2100" b="1" i="0" cap="all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  <a:p>
            <a:pPr algn="l"/>
            <a:r>
              <a:rPr lang="en-CA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7 Pcs, Knife </a:t>
            </a:r>
            <a:r>
              <a:rPr lang="en-CA" sz="2100" dirty="0">
                <a:solidFill>
                  <a:srgbClr val="27221D"/>
                </a:solidFill>
                <a:highlight>
                  <a:srgbClr val="FFFFFF"/>
                </a:highlight>
                <a:latin typeface="Futura Medium"/>
              </a:rPr>
              <a:t>B</a:t>
            </a:r>
            <a:r>
              <a:rPr lang="en-CA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lock Set</a:t>
            </a:r>
            <a:endParaRPr lang="en-CA" sz="2100" b="0" i="0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626136" y="8373530"/>
            <a:ext cx="1166723" cy="34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1001041/18560-007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70000" y="1064642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$70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$404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208630" y="-12964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83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598813" y="7067161"/>
            <a:ext cx="5653257" cy="1015663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b="1" dirty="0">
                <a:latin typeface="Futura"/>
              </a:rPr>
              <a:t>7-piece set:</a:t>
            </a:r>
            <a:r>
              <a:rPr lang="en-US" sz="1200" dirty="0">
                <a:latin typeface="Futura"/>
              </a:rPr>
              <a:t> Includes 8" chef's knife, 8" bread knife, 6" carving knife, 5" utility knife, 3.5" paring knife, and kitchen scissors.</a:t>
            </a: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b="1" dirty="0">
                <a:latin typeface="Futura"/>
              </a:rPr>
              <a:t>German stainless-steel blades:</a:t>
            </a:r>
            <a:r>
              <a:rPr lang="en-US" sz="1200" dirty="0">
                <a:latin typeface="Futura"/>
              </a:rPr>
              <a:t> Sharp, corrosion-resistant, excellent cutting edge.</a:t>
            </a: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b="1" dirty="0">
                <a:latin typeface="Futura"/>
              </a:rPr>
              <a:t>Elegant design:</a:t>
            </a:r>
            <a:r>
              <a:rPr lang="en-US" sz="1200" dirty="0">
                <a:latin typeface="Futura"/>
              </a:rPr>
              <a:t> Matte and polished stainless-steel handles.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6E169-52C3-0FFD-D3F2-04F1B98C36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124" t="2796" r="25176" b="3788"/>
          <a:stretch/>
        </p:blipFill>
        <p:spPr>
          <a:xfrm>
            <a:off x="2707259" y="2772562"/>
            <a:ext cx="1492229" cy="286236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E3209B8-DB5D-CD55-C6FD-AD44A6B4B5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613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17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9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795897" y="6070714"/>
            <a:ext cx="3840444" cy="7386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CA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</a:t>
            </a:r>
          </a:p>
          <a:p>
            <a:pPr algn="l"/>
            <a:r>
              <a:rPr lang="en-CA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Knife </a:t>
            </a:r>
            <a:r>
              <a:rPr lang="en-CA" sz="2100" dirty="0">
                <a:solidFill>
                  <a:srgbClr val="27221D"/>
                </a:solidFill>
                <a:highlight>
                  <a:srgbClr val="FFFFFF"/>
                </a:highlight>
                <a:latin typeface="Futura Medium"/>
              </a:rPr>
              <a:t>B</a:t>
            </a:r>
            <a:r>
              <a:rPr lang="en-CA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lock, Empty</a:t>
            </a:r>
            <a:endParaRPr lang="en-CA" sz="2100" b="0" i="0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599242" y="8319742"/>
            <a:ext cx="1166723" cy="34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1001055/18600-100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83447" y="1205836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$60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309483" y="483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75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795699" y="6982184"/>
            <a:ext cx="4698514" cy="1015663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Wooden knife block: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Protects blades from bumps and scratches.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Safe storage: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Holds 5 knives and 1 pair of shears.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Material: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Made from durable rubberwood.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Compact design: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Small and space-efficient.</a:t>
            </a:r>
            <a:endParaRPr lang="en-US" sz="1200" dirty="0">
              <a:latin typeface="Futura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6B0FA-3250-5CC1-25AA-2855DC0773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084" t="4505" r="15602" b="4255"/>
          <a:stretch/>
        </p:blipFill>
        <p:spPr>
          <a:xfrm>
            <a:off x="2485750" y="3024953"/>
            <a:ext cx="1886817" cy="2557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10399DF-AD03-0491-5D55-55D316F3D3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7613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93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FA8CF1-A521-8BA8-CAA8-888568AD27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6513" y="2488323"/>
            <a:ext cx="4170694" cy="4170694"/>
          </a:xfrm>
          <a:prstGeom prst="rect">
            <a:avLst/>
          </a:prstGeom>
        </p:spPr>
      </p:pic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-37333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667266" y="6610661"/>
            <a:ext cx="3974914" cy="7386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100" b="1" dirty="0">
                <a:latin typeface="FuturaDem"/>
              </a:rPr>
              <a:t>BALLARINI SPECIALS</a:t>
            </a:r>
            <a:endParaRPr lang="en-CA" sz="2100" b="1" dirty="0">
              <a:latin typeface="FuturaDem"/>
            </a:endParaRPr>
          </a:p>
          <a:p>
            <a:r>
              <a:rPr lang="en-US" sz="2100" dirty="0">
                <a:latin typeface="Futura Lt BT"/>
              </a:rPr>
              <a:t>SILICONE PAN PROTECTORS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624855" y="8301998"/>
            <a:ext cx="1166723" cy="34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1018329/75002-906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70000" y="1037747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$18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$50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208630" y="-39859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64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E0B31D2-D71C-DBE6-60CB-928B49AEA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816" y="99904"/>
            <a:ext cx="862445" cy="55071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F37A402-D370-8B8D-C4B3-FA1B4CD4126E}"/>
              </a:ext>
            </a:extLst>
          </p:cNvPr>
          <p:cNvGraphicFramePr>
            <a:graphicFrameLocks noGrp="1"/>
          </p:cNvGraphicFramePr>
          <p:nvPr/>
        </p:nvGraphicFramePr>
        <p:xfrm>
          <a:off x="2933700" y="4460557"/>
          <a:ext cx="990600" cy="22288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86476220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>
                          <a:effectLst/>
                          <a:latin typeface="Aptos Narrow" panose="020B0004020202020204" pitchFamily="34" charset="0"/>
                        </a:rPr>
                        <a:t>1025117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625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8034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CF0DF3-2362-6F5A-A569-1333CE533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2" t="25458" r="3567" b="24155"/>
          <a:stretch/>
        </p:blipFill>
        <p:spPr>
          <a:xfrm>
            <a:off x="1527413" y="3219634"/>
            <a:ext cx="4188918" cy="2261856"/>
          </a:xfrm>
          <a:prstGeom prst="rect">
            <a:avLst/>
          </a:prstGeom>
        </p:spPr>
      </p:pic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342" y="3009"/>
            <a:ext cx="7026088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796947" y="6073432"/>
            <a:ext cx="3974914" cy="7386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it-IT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Rosso</a:t>
            </a:r>
          </a:p>
          <a:p>
            <a:pPr algn="l"/>
            <a:r>
              <a:rPr lang="it-IT" sz="2100" b="0" i="0" dirty="0" err="1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Skimming</a:t>
            </a:r>
            <a:r>
              <a:rPr lang="it-IT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 </a:t>
            </a:r>
            <a:r>
              <a:rPr lang="it-IT" sz="2100" b="0" i="0" dirty="0" err="1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Spoon</a:t>
            </a:r>
            <a:r>
              <a:rPr lang="it-IT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, 31 cm</a:t>
            </a:r>
            <a:endParaRPr lang="it-IT" sz="2100" b="0" i="0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545454" y="8386976"/>
            <a:ext cx="1166723" cy="34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1001156/28000-012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223788" y="1057918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$8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$19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383442" y="483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58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715120" y="6998794"/>
            <a:ext cx="5424655" cy="1200329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b="1" dirty="0">
                <a:latin typeface="Futura"/>
              </a:rPr>
              <a:t>Compact skimming spoon: </a:t>
            </a:r>
            <a:r>
              <a:rPr lang="en-US" sz="1200" dirty="0">
                <a:latin typeface="Futura"/>
              </a:rPr>
              <a:t>Ideal for removing pasta, vegetables, and impurities from cooking liquids.</a:t>
            </a: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b="1" dirty="0">
                <a:latin typeface="Futura"/>
              </a:rPr>
              <a:t>Heat-resistant: </a:t>
            </a:r>
            <a:r>
              <a:rPr lang="en-US" sz="1200" dirty="0">
                <a:latin typeface="Futura"/>
              </a:rPr>
              <a:t>Safe up to 230°C/445°F.</a:t>
            </a: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b="1" dirty="0">
                <a:latin typeface="Futura"/>
              </a:rPr>
              <a:t>Dishwasher safe:</a:t>
            </a:r>
            <a:r>
              <a:rPr lang="en-US" sz="1200" dirty="0">
                <a:latin typeface="Futura"/>
              </a:rPr>
              <a:t> Easy to clean.</a:t>
            </a: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b="1" dirty="0">
                <a:latin typeface="Futura"/>
              </a:rPr>
              <a:t>Ergonomic handle:</a:t>
            </a:r>
            <a:r>
              <a:rPr lang="en-US" sz="1200" dirty="0">
                <a:latin typeface="Futura"/>
              </a:rPr>
              <a:t> Designed by Matteo Thun; non-slip and comfortable.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E81BEB5-8531-7B16-3154-66768C252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613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4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9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795698" y="5768154"/>
            <a:ext cx="3974914" cy="7386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fr-FR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Parma Plus</a:t>
            </a:r>
          </a:p>
          <a:p>
            <a:pPr algn="l"/>
            <a:r>
              <a:rPr lang="fr-FR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28cm </a:t>
            </a:r>
            <a:r>
              <a:rPr lang="fr-FR" sz="2100" dirty="0" err="1">
                <a:solidFill>
                  <a:srgbClr val="27221D"/>
                </a:solidFill>
                <a:highlight>
                  <a:srgbClr val="FFFFFF"/>
                </a:highlight>
                <a:latin typeface="Futura Medium"/>
              </a:rPr>
              <a:t>A</a:t>
            </a:r>
            <a:r>
              <a:rPr lang="fr-FR" sz="2100" b="0" i="0" dirty="0" err="1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luminum</a:t>
            </a:r>
            <a:r>
              <a:rPr lang="fr-FR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 Saute Pan</a:t>
            </a:r>
            <a:endParaRPr lang="fr-FR" sz="2100" b="0" i="0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310130" y="8400424"/>
            <a:ext cx="1166723" cy="34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1018388/75003-102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291023" y="1205836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$50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$140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309483" y="483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64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654505" y="6646009"/>
            <a:ext cx="5552403" cy="1384995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28cm sauté pan: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Perfect for browning meat, sautéing vegetables, and cooking sauces.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Futura" panose="00000500000000000000"/>
              </a:rPr>
              <a:t>Granitium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coating: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Nonstick, scratch-resistant, and metal utensil safe.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Cold-forged aluminum: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Ensures even heat distribution and superior retention.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Futura" panose="00000500000000000000"/>
              </a:rPr>
              <a:t>Thermopoint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indicator: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Color-changing light signals optimal cooking temperature</a:t>
            </a:r>
            <a:endParaRPr lang="en-US" sz="1200" dirty="0">
              <a:latin typeface="Futura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B03D6-3A6D-C9DD-7627-EEB2D4F85D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91" t="28272" r="3093" b="27951"/>
          <a:stretch/>
        </p:blipFill>
        <p:spPr>
          <a:xfrm>
            <a:off x="1286599" y="3051552"/>
            <a:ext cx="4836998" cy="228244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2DE56DE-CCF9-1BC3-597B-28CF56A419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613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20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0"/>
            <a:ext cx="6974856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639907" y="6259111"/>
            <a:ext cx="4583480" cy="7386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it-IT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Rosso</a:t>
            </a:r>
          </a:p>
          <a:p>
            <a:pPr algn="l"/>
            <a:r>
              <a:rPr lang="it-IT" sz="2100" b="0" i="0" err="1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Whisk</a:t>
            </a:r>
            <a:r>
              <a:rPr lang="it-IT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, 29cm, Silicone</a:t>
            </a:r>
            <a:endParaRPr lang="it-IT" sz="2100" b="0" i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491437" y="8453009"/>
            <a:ext cx="1166723" cy="34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1001151/28000-007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993556" y="1058283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$8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$19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222077" y="2588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58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487796" y="7116890"/>
            <a:ext cx="4886172" cy="1200329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Function: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Ideal for mixing and whisking, perfect for sauces, egg whites, and drinks.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Material: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High-quality, heat-resistant silicone (up to 230°C/445°F).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Design: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Ergonomic, non-slip handle for comfortable use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Care: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Dishwasher safe, not microwave safe.</a:t>
            </a:r>
            <a:endParaRPr lang="en-US" sz="1200" dirty="0">
              <a:latin typeface="Futura" panose="00000500000000000000" pitchFamily="50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8F2B45-9B80-EE2E-CE8D-E26B30F683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281" b="19487"/>
          <a:stretch/>
        </p:blipFill>
        <p:spPr>
          <a:xfrm>
            <a:off x="1306691" y="3331905"/>
            <a:ext cx="4316368" cy="247488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6D592DC-214E-F722-EC2F-7A51745418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310" y="218994"/>
            <a:ext cx="920872" cy="59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63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4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594906" y="6027482"/>
            <a:ext cx="3974914" cy="1061829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it-IT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Nero</a:t>
            </a:r>
          </a:p>
          <a:p>
            <a:pPr algn="l"/>
            <a:r>
              <a:rPr lang="it-IT" sz="2100" b="0" i="0" dirty="0" err="1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Skimming</a:t>
            </a:r>
            <a:r>
              <a:rPr lang="it-IT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 </a:t>
            </a:r>
            <a:r>
              <a:rPr lang="it-IT" sz="2100" b="0" i="0" dirty="0" err="1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spoon</a:t>
            </a:r>
            <a:r>
              <a:rPr lang="it-IT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, 31cm, Silicone</a:t>
            </a:r>
            <a:endParaRPr lang="it-IT" sz="2100" b="0" i="0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513348" y="8409188"/>
            <a:ext cx="1195937" cy="34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1001169/28001-012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081198" y="1058283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$8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$16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185559" y="2588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lIns="62345" tIns="31173" rIns="62345" bIns="31173" rtlCol="0" anchor="t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/>
                </a:rPr>
                <a:t>50</a:t>
              </a:r>
              <a:r>
                <a:rPr lang="en-CA" sz="4909">
                  <a:solidFill>
                    <a:schemeClr val="bg1"/>
                  </a:solidFill>
                  <a:latin typeface="FuturaDem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598290" y="6902827"/>
            <a:ext cx="4791227" cy="1384995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Versatile use: 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Skims soups, removes vegetables, and stirs thick sauces.</a:t>
            </a:r>
            <a:endParaRPr lang="en-US" altLang="en-US" sz="1200" i="0" u="none" strike="noStrike" cap="none" normalizeH="0" baseline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Durable silicone: 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Scratch-resistant, heatproof up to 230°C/445°F.</a:t>
            </a:r>
            <a:endParaRPr lang="en-US" altLang="en-US" sz="1200" i="0" u="none" strike="noStrike" cap="none" normalizeH="0" baseline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Ergonomic grip: 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Secure, comfortable handle with a hanging hole.</a:t>
            </a:r>
            <a:endParaRPr lang="en-US" altLang="en-US" sz="1200" i="0" u="none" strike="noStrike" cap="none" normalizeH="0" baseline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Easy to clean: 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effectLst/>
                <a:latin typeface="Futura" panose="00000500000000000000"/>
              </a:rPr>
              <a:t>Dishwasher-safe, not microwave-safe.</a:t>
            </a:r>
            <a:endParaRPr lang="en-US" sz="1200">
              <a:latin typeface="Futura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B8674-6D79-59B8-31D9-8E347468C6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96" t="26527" r="3564" b="23259"/>
          <a:stretch/>
        </p:blipFill>
        <p:spPr>
          <a:xfrm>
            <a:off x="1613285" y="3394493"/>
            <a:ext cx="3637700" cy="196438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E70B9DB-FB39-BFEC-9FDA-E5D214940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613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9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795838" y="5836914"/>
            <a:ext cx="3974914" cy="1061829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it-IT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Nero</a:t>
            </a:r>
          </a:p>
          <a:p>
            <a:pPr algn="l"/>
            <a:r>
              <a:rPr lang="en-US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31 cm Silicone Skimming ladle</a:t>
            </a:r>
            <a:endParaRPr lang="it-IT" sz="2100" b="0" i="0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550896" y="8409575"/>
            <a:ext cx="1166723" cy="34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1001159/28001-002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83447" y="1219283"/>
            <a:ext cx="4491106" cy="1225424"/>
            <a:chOff x="1735722" y="1211307"/>
            <a:chExt cx="6586956" cy="179728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0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$8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$24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181736" y="483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67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702990" y="6730187"/>
            <a:ext cx="4530428" cy="1384995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Versatile use: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Lifts food from hot water or fat, and skims impurities from soups and sauces.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Durable silicone: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Scratch-resistant, heatproof up to 230°C/445°F.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Ergonomic grip: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Secure, comfortable handle with a hanging hole.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Easy to clean: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Dishwasher-safe, not microwave-safe.</a:t>
            </a:r>
            <a:endParaRPr lang="en-US" sz="1200" dirty="0">
              <a:latin typeface="Futura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B8674-6D79-59B8-31D9-8E347468C6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96" t="26527" r="3564" b="23259"/>
          <a:stretch/>
        </p:blipFill>
        <p:spPr>
          <a:xfrm>
            <a:off x="1453448" y="3142562"/>
            <a:ext cx="3951687" cy="213893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A33D298-B955-87A2-2CAE-112B27315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613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33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38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635610" y="6736137"/>
            <a:ext cx="3974914" cy="7386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100" b="1" dirty="0">
                <a:latin typeface="FuturaDem"/>
              </a:rPr>
              <a:t>BALLARINI NERO</a:t>
            </a:r>
            <a:endParaRPr lang="en-CA" sz="2100" b="1" dirty="0">
              <a:latin typeface="FuturaDem"/>
            </a:endParaRPr>
          </a:p>
          <a:p>
            <a:r>
              <a:rPr lang="en-US" sz="2100" dirty="0">
                <a:latin typeface="Futura Lt BT"/>
              </a:rPr>
              <a:t>Soup Ladle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638302" y="8180975"/>
            <a:ext cx="1166723" cy="34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1001158/28001-001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83447" y="1064642"/>
            <a:ext cx="4491106" cy="1254836"/>
            <a:chOff x="1735722" y="1211307"/>
            <a:chExt cx="6586956" cy="18404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438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CA" sz="5750" b="1" dirty="0">
                  <a:latin typeface="FuturaDem"/>
                </a:rPr>
                <a:t>NOW</a:t>
              </a:r>
              <a:r>
                <a:rPr lang="en-CA" sz="5750" b="1" dirty="0">
                  <a:solidFill>
                    <a:srgbClr val="E41E26"/>
                  </a:solidFill>
                  <a:latin typeface="FuturaDem"/>
                </a:rPr>
                <a:t> $7</a:t>
              </a:r>
              <a:endParaRPr lang="en-CA" sz="5797" b="1" dirty="0">
                <a:solidFill>
                  <a:srgbClr val="E41E26"/>
                </a:solidFill>
                <a:latin typeface="FuturaDem" panose="00000700000000000000" pitchFamily="50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$24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222077" y="-12964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4343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CA" sz="4900" b="1" dirty="0">
                  <a:solidFill>
                    <a:schemeClr val="bg1"/>
                  </a:solidFill>
                  <a:latin typeface="FuturaDem"/>
                </a:rPr>
                <a:t>71</a:t>
              </a:r>
              <a:r>
                <a:rPr lang="en-CA" sz="4900" dirty="0">
                  <a:solidFill>
                    <a:schemeClr val="bg1"/>
                  </a:solidFill>
                  <a:latin typeface="FuturaDem"/>
                </a:rPr>
                <a:t>% </a:t>
              </a:r>
              <a:r>
                <a:rPr lang="en-CA" sz="4900" b="1" dirty="0">
                  <a:solidFill>
                    <a:schemeClr val="bg1"/>
                  </a:solidFill>
                  <a:latin typeface="FuturaDem"/>
                </a:rPr>
                <a:t>OFF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E0B31D2-D71C-DBE6-60CB-928B49AEA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134" y="227651"/>
            <a:ext cx="862445" cy="550718"/>
          </a:xfrm>
          <a:prstGeom prst="rect">
            <a:avLst/>
          </a:prstGeom>
        </p:spPr>
      </p:pic>
      <p:pic>
        <p:nvPicPr>
          <p:cNvPr id="2" name="Picture 1" descr="A black hammer with a black handle&#10;&#10;Description automatically generated">
            <a:extLst>
              <a:ext uri="{FF2B5EF4-FFF2-40B4-BE49-F238E27FC236}">
                <a16:creationId xmlns:a16="http://schemas.microsoft.com/office/drawing/2014/main" id="{EF6B550D-CAB7-776F-FB1A-043AE420E8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401034"/>
            <a:ext cx="4303058" cy="21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11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pan&#10;&#10;Description automatically generated">
            <a:extLst>
              <a:ext uri="{FF2B5EF4-FFF2-40B4-BE49-F238E27FC236}">
                <a16:creationId xmlns:a16="http://schemas.microsoft.com/office/drawing/2014/main" id="{461C1B08-1EC6-B834-E6A0-95A4A0FB8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20" y="4069017"/>
            <a:ext cx="3018274" cy="3116824"/>
          </a:xfrm>
          <a:prstGeom prst="rect">
            <a:avLst/>
          </a:prstGeom>
        </p:spPr>
      </p:pic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5938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3225825" y="4502752"/>
            <a:ext cx="3974914" cy="650528"/>
          </a:xfrm>
          <a:prstGeom prst="rect">
            <a:avLst/>
          </a:prstGeom>
        </p:spPr>
        <p:txBody>
          <a:bodyPr wrap="square" lIns="62345" tIns="31173" rIns="62345" bIns="31173" rtlCol="0" anchor="t">
            <a:spAutoFit/>
          </a:bodyPr>
          <a:lstStyle/>
          <a:p>
            <a:r>
              <a:rPr lang="it-IT" sz="1909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</a:t>
            </a:r>
            <a:r>
              <a:rPr lang="it-IT" sz="1909" b="1" cap="all" dirty="0">
                <a:solidFill>
                  <a:srgbClr val="27221D"/>
                </a:solidFill>
                <a:highlight>
                  <a:srgbClr val="FFFFFF"/>
                </a:highlight>
                <a:latin typeface="FuturaDem"/>
                <a:ea typeface="+mn-lt"/>
                <a:cs typeface="+mn-lt"/>
              </a:rPr>
              <a:t>PARMA PLUS</a:t>
            </a:r>
            <a:endParaRPr lang="it-IT" sz="1909" b="1" i="0" cap="all" dirty="0">
              <a:solidFill>
                <a:srgbClr val="27221D"/>
              </a:solidFill>
              <a:effectLst/>
              <a:highlight>
                <a:srgbClr val="FFFFFF"/>
              </a:highlight>
              <a:latin typeface="FuturaDem"/>
            </a:endParaRPr>
          </a:p>
          <a:p>
            <a:r>
              <a:rPr lang="it-IT" sz="1909" dirty="0">
                <a:solidFill>
                  <a:srgbClr val="27221D"/>
                </a:solidFill>
                <a:highlight>
                  <a:srgbClr val="FFFFFF"/>
                </a:highlight>
                <a:latin typeface="Futura Book"/>
              </a:rPr>
              <a:t>26cm Fry Pan </a:t>
            </a:r>
            <a:endParaRPr lang="it-IT" sz="1909" b="0" i="0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308849" y="6878948"/>
            <a:ext cx="1789166" cy="314772"/>
          </a:xfrm>
          <a:prstGeom prst="rect">
            <a:avLst/>
          </a:prstGeom>
          <a:noFill/>
        </p:spPr>
        <p:txBody>
          <a:bodyPr wrap="square" lIns="62345" tIns="31173" rIns="62345" bIns="31173" anchor="t">
            <a:spAutoFit/>
          </a:bodyPr>
          <a:lstStyle/>
          <a:p>
            <a:r>
              <a:rPr lang="en-US" sz="818">
                <a:latin typeface="FuturaDem" panose="00000700000000000000"/>
              </a:rPr>
              <a:t>Item No. </a:t>
            </a:r>
            <a:endParaRPr lang="en-US" sz="818">
              <a:solidFill>
                <a:srgbClr val="000000"/>
              </a:solidFill>
              <a:latin typeface="FuturaDem" panose="00000700000000000000"/>
            </a:endParaRPr>
          </a:p>
          <a:p>
            <a:r>
              <a:rPr lang="en-CA" sz="818">
                <a:solidFill>
                  <a:srgbClr val="000000"/>
                </a:solidFill>
                <a:latin typeface="FuturaDem"/>
                <a:ea typeface="+mn-lt"/>
                <a:cs typeface="+mn-lt"/>
              </a:rPr>
              <a:t>1018380/75003-094-0</a:t>
            </a:r>
            <a:endParaRPr lang="en-US" sz="818">
              <a:latin typeface="FuturaDem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83447" y="3001018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lIns="62345" tIns="31173" rIns="62345" bIns="31173" rtlCol="0" anchor="t">
              <a:spAutoFit/>
            </a:bodyPr>
            <a:lstStyle/>
            <a:p>
              <a:pPr algn="ctr"/>
              <a:r>
                <a:rPr lang="en-CA" sz="5795" b="1">
                  <a:latin typeface="FuturaDem"/>
                </a:rPr>
                <a:t>NOW</a:t>
              </a:r>
              <a:r>
                <a:rPr lang="en-CA" sz="5795" b="1">
                  <a:solidFill>
                    <a:srgbClr val="E41E26"/>
                  </a:solidFill>
                  <a:latin typeface="FuturaDem"/>
                </a:rPr>
                <a:t> $35</a:t>
              </a:r>
              <a:endParaRPr lang="en-CA" sz="5797" b="1">
                <a:solidFill>
                  <a:srgbClr val="E41E26"/>
                </a:solidFill>
                <a:latin typeface="FuturaDem" panose="00000700000000000000" pitchFamily="50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 lIns="62345" tIns="31173" rIns="62345" bIns="31173" anchor="t">
              <a:spAutoFit/>
            </a:bodyPr>
            <a:lstStyle/>
            <a:p>
              <a:pPr algn="ctr"/>
              <a:r>
                <a:rPr lang="en-US" sz="2420" b="1">
                  <a:latin typeface="Futura MdCn BT"/>
                </a:rPr>
                <a:t>MSRP. $80</a:t>
              </a:r>
              <a:endParaRPr lang="en-US" sz="2453" b="1">
                <a:latin typeface="Futura MdCn BT" panose="020B050602020403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222077" y="1923412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lIns="62345" tIns="31173" rIns="62345" bIns="31173" rtlCol="0" anchor="t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/>
                </a:rPr>
                <a:t>56</a:t>
              </a:r>
              <a:r>
                <a:rPr lang="en-CA" sz="4909">
                  <a:solidFill>
                    <a:schemeClr val="bg1"/>
                  </a:solidFill>
                  <a:latin typeface="FuturaDem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3225825" y="5271833"/>
            <a:ext cx="3253383" cy="1238101"/>
          </a:xfrm>
          <a:prstGeom prst="rect">
            <a:avLst/>
          </a:prstGeom>
        </p:spPr>
        <p:txBody>
          <a:bodyPr wrap="square" lIns="62345" tIns="31173" rIns="62345" bIns="31173" rtlCol="0" anchor="t">
            <a:spAutoFit/>
          </a:bodyPr>
          <a:lstStyle/>
          <a:p>
            <a:pPr defTabSz="623438" eaLnBrk="0" fontAlgn="base" hangingPunct="0"/>
            <a:r>
              <a:rPr lang="en-US" sz="1091" b="1">
                <a:solidFill>
                  <a:srgbClr val="27221D"/>
                </a:solidFill>
                <a:latin typeface="FuturaDem"/>
              </a:rPr>
              <a:t>The ultimate non-stick pan</a:t>
            </a:r>
            <a:endParaRPr lang="en-US" sz="1091">
              <a:latin typeface="FuturaDem"/>
            </a:endParaRPr>
          </a:p>
          <a:p>
            <a:pPr defTabSz="623438">
              <a:buFont typeface="Arial" panose="020B0604020202020204" pitchFamily="34" charset="0"/>
              <a:buChar char="•"/>
            </a:pPr>
            <a:r>
              <a:rPr lang="en-US" sz="1091">
                <a:solidFill>
                  <a:srgbClr val="27221D"/>
                </a:solidFill>
                <a:latin typeface="FuturaDem"/>
                <a:ea typeface="+mn-lt"/>
                <a:cs typeface="+mn-lt"/>
              </a:rPr>
              <a:t>Ultra-thick aluminum body - quick and even heating</a:t>
            </a:r>
            <a:endParaRPr lang="en-US" sz="1091">
              <a:latin typeface="FuturaDem"/>
            </a:endParaRPr>
          </a:p>
          <a:p>
            <a:pPr defTabSz="623438">
              <a:buFont typeface="Arial" panose="020B0604020202020204" pitchFamily="34" charset="0"/>
              <a:buChar char="•"/>
            </a:pPr>
            <a:r>
              <a:rPr lang="en-US" sz="1091" err="1">
                <a:solidFill>
                  <a:srgbClr val="27221D"/>
                </a:solidFill>
                <a:latin typeface="FuturaDem"/>
                <a:ea typeface="+mn-lt"/>
                <a:cs typeface="+mn-lt"/>
              </a:rPr>
              <a:t>Thermopoint</a:t>
            </a:r>
            <a:r>
              <a:rPr lang="en-US" sz="1091">
                <a:solidFill>
                  <a:srgbClr val="27221D"/>
                </a:solidFill>
                <a:latin typeface="FuturaDem"/>
                <a:ea typeface="+mn-lt"/>
                <a:cs typeface="+mn-lt"/>
              </a:rPr>
              <a:t> heat indicator for energy saving cooking</a:t>
            </a:r>
            <a:endParaRPr lang="en-US" sz="1091">
              <a:latin typeface="FuturaDem"/>
            </a:endParaRPr>
          </a:p>
          <a:p>
            <a:pPr defTabSz="623438">
              <a:buFont typeface="Arial" panose="020B0604020202020204" pitchFamily="34" charset="0"/>
              <a:buChar char="•"/>
            </a:pPr>
            <a:r>
              <a:rPr lang="en-US" sz="1091" err="1">
                <a:solidFill>
                  <a:srgbClr val="27221D"/>
                </a:solidFill>
                <a:latin typeface="FuturaDem"/>
                <a:ea typeface="+mn-lt"/>
                <a:cs typeface="+mn-lt"/>
              </a:rPr>
              <a:t>Granitium</a:t>
            </a:r>
            <a:r>
              <a:rPr lang="en-US" sz="1091">
                <a:solidFill>
                  <a:srgbClr val="27221D"/>
                </a:solidFill>
                <a:latin typeface="FuturaDem"/>
                <a:ea typeface="+mn-lt"/>
                <a:cs typeface="+mn-lt"/>
              </a:rPr>
              <a:t> extreme coating - 5 layer reinforced non stick and scratch resistant</a:t>
            </a:r>
            <a:endParaRPr lang="en-US" sz="1091">
              <a:latin typeface="FuturaDem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E0B31D2-D71C-DBE6-60CB-928B49AEA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87" y="6339339"/>
            <a:ext cx="862445" cy="55071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9DEDE8B-3904-16CB-6C89-3B9AD7CD8F4F}"/>
              </a:ext>
            </a:extLst>
          </p:cNvPr>
          <p:cNvGraphicFramePr>
            <a:graphicFrameLocks noGrp="1"/>
          </p:cNvGraphicFramePr>
          <p:nvPr/>
        </p:nvGraphicFramePr>
        <p:xfrm>
          <a:off x="2767653" y="4366469"/>
          <a:ext cx="302395" cy="26217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2395">
                  <a:extLst>
                    <a:ext uri="{9D8B030D-6E8A-4147-A177-3AD203B41FA5}">
                      <a16:colId xmlns:a16="http://schemas.microsoft.com/office/drawing/2014/main" val="2318065095"/>
                    </a:ext>
                  </a:extLst>
                </a:gridCol>
              </a:tblGrid>
              <a:tr h="262171"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308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185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an&#10;&#10;Description automatically generated">
            <a:extLst>
              <a:ext uri="{FF2B5EF4-FFF2-40B4-BE49-F238E27FC236}">
                <a16:creationId xmlns:a16="http://schemas.microsoft.com/office/drawing/2014/main" id="{B47EC1F0-BB56-20DA-5F63-26A199F10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20" y="4069017"/>
            <a:ext cx="3018274" cy="3116824"/>
          </a:xfrm>
          <a:prstGeom prst="rect">
            <a:avLst/>
          </a:prstGeom>
        </p:spPr>
      </p:pic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5938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3225825" y="4713837"/>
            <a:ext cx="3974914" cy="650528"/>
          </a:xfrm>
          <a:prstGeom prst="rect">
            <a:avLst/>
          </a:prstGeom>
        </p:spPr>
        <p:txBody>
          <a:bodyPr wrap="square" lIns="62345" tIns="31173" rIns="62345" bIns="31173" rtlCol="0" anchor="t">
            <a:spAutoFit/>
          </a:bodyPr>
          <a:lstStyle/>
          <a:p>
            <a:r>
              <a:rPr lang="it-IT" sz="1909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</a:t>
            </a:r>
            <a:r>
              <a:rPr lang="it-IT" sz="1909" b="1" cap="all" dirty="0">
                <a:solidFill>
                  <a:srgbClr val="27221D"/>
                </a:solidFill>
                <a:highlight>
                  <a:srgbClr val="FFFFFF"/>
                </a:highlight>
                <a:latin typeface="FuturaDem"/>
                <a:ea typeface="+mn-lt"/>
                <a:cs typeface="+mn-lt"/>
              </a:rPr>
              <a:t>PARMA PLUS</a:t>
            </a:r>
            <a:endParaRPr lang="it-IT" sz="1909" b="1" i="0" cap="all" dirty="0">
              <a:solidFill>
                <a:srgbClr val="27221D"/>
              </a:solidFill>
              <a:effectLst/>
              <a:highlight>
                <a:srgbClr val="FFFFFF"/>
              </a:highlight>
              <a:latin typeface="FuturaDem"/>
            </a:endParaRPr>
          </a:p>
          <a:p>
            <a:r>
              <a:rPr lang="it-IT" sz="1909" dirty="0">
                <a:solidFill>
                  <a:srgbClr val="27221D"/>
                </a:solidFill>
                <a:highlight>
                  <a:srgbClr val="FFFFFF"/>
                </a:highlight>
                <a:latin typeface="Futura Book"/>
              </a:rPr>
              <a:t>30cm Fry Pan </a:t>
            </a:r>
            <a:endParaRPr lang="it-IT" sz="1909" b="0" i="0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308849" y="6878948"/>
            <a:ext cx="1789166" cy="314772"/>
          </a:xfrm>
          <a:prstGeom prst="rect">
            <a:avLst/>
          </a:prstGeom>
          <a:noFill/>
        </p:spPr>
        <p:txBody>
          <a:bodyPr wrap="square" lIns="62345" tIns="31173" rIns="62345" bIns="31173" anchor="t">
            <a:spAutoFit/>
          </a:bodyPr>
          <a:lstStyle/>
          <a:p>
            <a:r>
              <a:rPr lang="en-US" sz="818">
                <a:latin typeface="FuturaDem" panose="00000700000000000000"/>
              </a:rPr>
              <a:t>Item No. </a:t>
            </a:r>
            <a:endParaRPr lang="en-US" sz="818">
              <a:solidFill>
                <a:srgbClr val="000000"/>
              </a:solidFill>
              <a:latin typeface="FuturaDem" panose="00000700000000000000"/>
            </a:endParaRPr>
          </a:p>
          <a:p>
            <a:r>
              <a:rPr lang="en-CA" sz="818">
                <a:solidFill>
                  <a:srgbClr val="000000"/>
                </a:solidFill>
                <a:latin typeface="FuturaDem"/>
                <a:ea typeface="+mn-lt"/>
                <a:cs typeface="+mn-lt"/>
              </a:rPr>
              <a:t>1018381/75003-095-0</a:t>
            </a:r>
            <a:endParaRPr lang="en-US" sz="818">
              <a:latin typeface="FuturaDem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83447" y="3001018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lIns="62345" tIns="31173" rIns="62345" bIns="31173" rtlCol="0" anchor="t">
              <a:spAutoFit/>
            </a:bodyPr>
            <a:lstStyle/>
            <a:p>
              <a:pPr algn="ctr"/>
              <a:r>
                <a:rPr lang="en-CA" sz="5795" b="1">
                  <a:latin typeface="FuturaDem"/>
                </a:rPr>
                <a:t>NOW</a:t>
              </a:r>
              <a:r>
                <a:rPr lang="en-CA" sz="5795" b="1">
                  <a:solidFill>
                    <a:srgbClr val="E41E26"/>
                  </a:solidFill>
                  <a:latin typeface="FuturaDem"/>
                </a:rPr>
                <a:t> $40</a:t>
              </a:r>
              <a:endParaRPr lang="en-CA" sz="5797" b="1">
                <a:solidFill>
                  <a:srgbClr val="E41E26"/>
                </a:solidFill>
                <a:latin typeface="FuturaDem" panose="00000700000000000000" pitchFamily="50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 lIns="62345" tIns="31173" rIns="62345" bIns="31173" anchor="t">
              <a:spAutoFit/>
            </a:bodyPr>
            <a:lstStyle/>
            <a:p>
              <a:pPr algn="ctr"/>
              <a:r>
                <a:rPr lang="en-US" sz="2420" b="1">
                  <a:latin typeface="Futura MdCn BT"/>
                </a:rPr>
                <a:t>MSRP. $100</a:t>
              </a:r>
              <a:endParaRPr lang="en-US" sz="2453" b="1">
                <a:latin typeface="Futura MdCn BT" panose="020B050602020403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222077" y="1923412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lIns="62345" tIns="31173" rIns="62345" bIns="31173" rtlCol="0" anchor="t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/>
                </a:rPr>
                <a:t>60</a:t>
              </a:r>
              <a:r>
                <a:rPr lang="en-CA" sz="4909">
                  <a:solidFill>
                    <a:schemeClr val="bg1"/>
                  </a:solidFill>
                  <a:latin typeface="FuturaDem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/>
                </a:rPr>
                <a:t>OFF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E0B31D2-D71C-DBE6-60CB-928B49AEA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87" y="6339339"/>
            <a:ext cx="862445" cy="55071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9DEDE8B-3904-16CB-6C89-3B9AD7CD8F4F}"/>
              </a:ext>
            </a:extLst>
          </p:cNvPr>
          <p:cNvGraphicFramePr>
            <a:graphicFrameLocks noGrp="1"/>
          </p:cNvGraphicFramePr>
          <p:nvPr/>
        </p:nvGraphicFramePr>
        <p:xfrm>
          <a:off x="2767653" y="4366469"/>
          <a:ext cx="302395" cy="26217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2395">
                  <a:extLst>
                    <a:ext uri="{9D8B030D-6E8A-4147-A177-3AD203B41FA5}">
                      <a16:colId xmlns:a16="http://schemas.microsoft.com/office/drawing/2014/main" val="2318065095"/>
                    </a:ext>
                  </a:extLst>
                </a:gridCol>
              </a:tblGrid>
              <a:tr h="262171"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3082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BC7B36D-310B-9B49-5BF0-E012708203C7}"/>
              </a:ext>
            </a:extLst>
          </p:cNvPr>
          <p:cNvSpPr txBox="1"/>
          <p:nvPr/>
        </p:nvSpPr>
        <p:spPr>
          <a:xfrm>
            <a:off x="3227413" y="5371578"/>
            <a:ext cx="3526508" cy="1238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2345" tIns="31173" rIns="62345" bIns="3117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91" b="1">
                <a:solidFill>
                  <a:srgbClr val="27221D"/>
                </a:solidFill>
                <a:latin typeface="FuturaDem"/>
                <a:cs typeface="Segoe UI"/>
              </a:rPr>
              <a:t>The ultimate non-stick pan</a:t>
            </a:r>
            <a:r>
              <a:rPr lang="en-US" sz="1091">
                <a:latin typeface="FuturaDem"/>
                <a:cs typeface="Segoe UI"/>
              </a:rPr>
              <a:t>​</a:t>
            </a:r>
          </a:p>
          <a:p>
            <a:pPr marL="155859" indent="-155859">
              <a:buFont typeface="Arial,Sans-Serif"/>
              <a:buChar char="•"/>
            </a:pPr>
            <a:r>
              <a:rPr lang="en-US" sz="1091">
                <a:solidFill>
                  <a:srgbClr val="27221D"/>
                </a:solidFill>
                <a:latin typeface="FuturaDem"/>
                <a:cs typeface="Arial"/>
              </a:rPr>
              <a:t>Ultra-thick aluminum body - quick and even heating</a:t>
            </a:r>
            <a:r>
              <a:rPr lang="en-US" sz="1091">
                <a:latin typeface="FuturaDem"/>
                <a:cs typeface="Arial"/>
              </a:rPr>
              <a:t>​</a:t>
            </a:r>
          </a:p>
          <a:p>
            <a:pPr marL="155859" indent="-155859">
              <a:buFont typeface="Arial,Sans-Serif"/>
              <a:buChar char="•"/>
            </a:pPr>
            <a:r>
              <a:rPr lang="en-US" sz="1091" err="1">
                <a:solidFill>
                  <a:srgbClr val="27221D"/>
                </a:solidFill>
                <a:latin typeface="FuturaDem"/>
                <a:cs typeface="Arial"/>
              </a:rPr>
              <a:t>Thermopoint</a:t>
            </a:r>
            <a:r>
              <a:rPr lang="en-US" sz="1091">
                <a:solidFill>
                  <a:srgbClr val="27221D"/>
                </a:solidFill>
                <a:latin typeface="FuturaDem"/>
                <a:cs typeface="Arial"/>
              </a:rPr>
              <a:t> heat indicator for energy saving cooking</a:t>
            </a:r>
            <a:r>
              <a:rPr lang="en-US" sz="1091">
                <a:latin typeface="FuturaDem"/>
                <a:cs typeface="Arial"/>
              </a:rPr>
              <a:t>​</a:t>
            </a:r>
          </a:p>
          <a:p>
            <a:pPr marL="155859" indent="-155859">
              <a:buFont typeface="Arial,Sans-Serif"/>
              <a:buChar char="•"/>
            </a:pPr>
            <a:r>
              <a:rPr lang="en-US" sz="1091" err="1">
                <a:solidFill>
                  <a:srgbClr val="27221D"/>
                </a:solidFill>
                <a:latin typeface="FuturaDem"/>
                <a:cs typeface="Arial"/>
              </a:rPr>
              <a:t>Granitium</a:t>
            </a:r>
            <a:r>
              <a:rPr lang="en-US" sz="1091">
                <a:solidFill>
                  <a:srgbClr val="27221D"/>
                </a:solidFill>
                <a:latin typeface="FuturaDem"/>
                <a:cs typeface="Arial"/>
              </a:rPr>
              <a:t> extreme coating - 5 layer reinforced non stick and scratch resistant</a:t>
            </a:r>
          </a:p>
        </p:txBody>
      </p:sp>
    </p:spTree>
    <p:extLst>
      <p:ext uri="{BB962C8B-B14F-4D97-AF65-F5344CB8AC3E}">
        <p14:creationId xmlns:p14="http://schemas.microsoft.com/office/powerpoint/2010/main" val="687403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942FCF-8FC7-6A55-39F9-CBFA6AB39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559" b="34232"/>
          <a:stretch/>
        </p:blipFill>
        <p:spPr>
          <a:xfrm>
            <a:off x="309621" y="4974626"/>
            <a:ext cx="2838458" cy="999410"/>
          </a:xfrm>
          <a:prstGeom prst="rect">
            <a:avLst/>
          </a:prstGeom>
        </p:spPr>
      </p:pic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5938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3148019" y="4447203"/>
            <a:ext cx="3974914" cy="6799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it-IT" sz="1909" b="1" i="0" cap="all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</a:t>
            </a:r>
            <a:r>
              <a:rPr lang="it-IT" sz="1909" b="1" cap="all">
                <a:solidFill>
                  <a:srgbClr val="27221D"/>
                </a:solidFill>
                <a:highlight>
                  <a:srgbClr val="FFFFFF"/>
                </a:highlight>
                <a:latin typeface="Futura Book"/>
              </a:rPr>
              <a:t>siena</a:t>
            </a:r>
            <a:endParaRPr lang="it-IT" sz="1909" b="1" i="0" cap="all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  <a:p>
            <a:pPr algn="l"/>
            <a:r>
              <a:rPr lang="it-IT" sz="1909" b="0" i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16cm Aluminum Frying Pan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308849" y="6890057"/>
            <a:ext cx="1166723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8">
                <a:latin typeface="FuturaDem" panose="00000700000000000000"/>
              </a:rPr>
              <a:t>Item No. </a:t>
            </a:r>
            <a:r>
              <a:rPr lang="en-CA" sz="818" b="0" i="0" u="none" strike="noStrike">
                <a:solidFill>
                  <a:srgbClr val="000000"/>
                </a:solidFill>
                <a:effectLst/>
                <a:latin typeface="FuturaDem" panose="00000700000000000000"/>
              </a:rPr>
              <a:t>1006465/75000-481</a:t>
            </a:r>
            <a:endParaRPr lang="en-US" sz="818">
              <a:latin typeface="FuturaDem" panose="0000070000000000000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83447" y="3001018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$10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$30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222077" y="1923412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67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3148020" y="5271833"/>
            <a:ext cx="3031081" cy="14352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94824" marR="0" lvl="0" indent="-194824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91">
                <a:latin typeface="Futura" panose="00000500000000000000" pitchFamily="50" charset="0"/>
              </a:rPr>
              <a:t>Durable Non-Stick Performance: Solid aluminum construction with high scratch and wear resistance, ideal for everyday cooking </a:t>
            </a:r>
          </a:p>
          <a:p>
            <a:pPr marL="194824" marR="0" lvl="0" indent="-194824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91">
                <a:latin typeface="Futura" panose="00000500000000000000" pitchFamily="50" charset="0"/>
              </a:rPr>
              <a:t>Safety and Convenience: Stay-cool handle is ovenproof up to 160°C and easy to clean </a:t>
            </a:r>
          </a:p>
          <a:p>
            <a:pPr marL="194824" marR="0" lvl="0" indent="-194824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91">
                <a:latin typeface="Futura" panose="00000500000000000000" pitchFamily="50" charset="0"/>
              </a:rPr>
              <a:t>Made in Italy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E0B31D2-D71C-DBE6-60CB-928B49AEA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87" y="6339339"/>
            <a:ext cx="862445" cy="5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70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ack frying pan with a handle&#10;&#10;Description automatically generated">
            <a:extLst>
              <a:ext uri="{FF2B5EF4-FFF2-40B4-BE49-F238E27FC236}">
                <a16:creationId xmlns:a16="http://schemas.microsoft.com/office/drawing/2014/main" id="{D34C6A41-3C2E-5D2C-3A09-D660BA814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57" y="4033176"/>
            <a:ext cx="2667618" cy="2699676"/>
          </a:xfrm>
          <a:prstGeom prst="rect">
            <a:avLst/>
          </a:prstGeom>
        </p:spPr>
      </p:pic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5938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3148019" y="4447203"/>
            <a:ext cx="3974914" cy="650528"/>
          </a:xfrm>
          <a:prstGeom prst="rect">
            <a:avLst/>
          </a:prstGeom>
        </p:spPr>
        <p:txBody>
          <a:bodyPr wrap="square" lIns="62345" tIns="31173" rIns="62345" bIns="31173" rtlCol="0" anchor="t">
            <a:spAutoFit/>
          </a:bodyPr>
          <a:lstStyle/>
          <a:p>
            <a:pPr algn="l"/>
            <a:r>
              <a:rPr lang="it-IT" sz="1909" b="1" i="0" cap="all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</a:t>
            </a:r>
            <a:r>
              <a:rPr lang="it-IT" sz="1909" b="1" cap="all" err="1">
                <a:solidFill>
                  <a:srgbClr val="27221D"/>
                </a:solidFill>
                <a:highlight>
                  <a:srgbClr val="FFFFFF"/>
                </a:highlight>
                <a:latin typeface="Futura Book"/>
              </a:rPr>
              <a:t>siena</a:t>
            </a:r>
            <a:endParaRPr lang="it-IT" sz="1909" b="1" i="0" cap="all" err="1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  <a:p>
            <a:r>
              <a:rPr lang="it-IT" sz="1909">
                <a:solidFill>
                  <a:srgbClr val="27221D"/>
                </a:solidFill>
                <a:highlight>
                  <a:srgbClr val="FFFFFF"/>
                </a:highlight>
                <a:latin typeface="Futura Book"/>
              </a:rPr>
              <a:t>28cm</a:t>
            </a:r>
            <a:r>
              <a:rPr lang="it-IT" sz="1909" b="0" i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 </a:t>
            </a:r>
            <a:r>
              <a:rPr lang="it-IT" sz="1909">
                <a:solidFill>
                  <a:srgbClr val="27221D"/>
                </a:solidFill>
                <a:highlight>
                  <a:srgbClr val="FFFFFF"/>
                </a:highlight>
                <a:latin typeface="Futura Book"/>
              </a:rPr>
              <a:t>Round Wok Black</a:t>
            </a:r>
            <a:endParaRPr lang="it-IT" sz="1909" b="0" i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308849" y="6878948"/>
            <a:ext cx="1789166" cy="314772"/>
          </a:xfrm>
          <a:prstGeom prst="rect">
            <a:avLst/>
          </a:prstGeom>
          <a:noFill/>
        </p:spPr>
        <p:txBody>
          <a:bodyPr wrap="square" lIns="62345" tIns="31173" rIns="62345" bIns="31173" anchor="t">
            <a:spAutoFit/>
          </a:bodyPr>
          <a:lstStyle/>
          <a:p>
            <a:r>
              <a:rPr lang="en-US" sz="818">
                <a:latin typeface="FuturaDem" panose="00000700000000000000"/>
              </a:rPr>
              <a:t>Item No. </a:t>
            </a:r>
            <a:endParaRPr lang="en-US" sz="818">
              <a:solidFill>
                <a:srgbClr val="000000"/>
              </a:solidFill>
              <a:latin typeface="FuturaDem" panose="00000700000000000000"/>
            </a:endParaRPr>
          </a:p>
          <a:p>
            <a:r>
              <a:rPr lang="en-CA" sz="818">
                <a:solidFill>
                  <a:srgbClr val="000000"/>
                </a:solidFill>
                <a:latin typeface="FuturaDem" panose="00000700000000000000"/>
              </a:rPr>
              <a:t>1006433/</a:t>
            </a:r>
            <a:r>
              <a:rPr lang="en-CA" sz="818">
                <a:solidFill>
                  <a:srgbClr val="000000"/>
                </a:solidFill>
                <a:latin typeface="FuturaDem"/>
                <a:ea typeface="+mn-lt"/>
                <a:cs typeface="+mn-lt"/>
              </a:rPr>
              <a:t>75000-319-0</a:t>
            </a:r>
            <a:endParaRPr lang="en-CA" sz="818">
              <a:latin typeface="FuturaDem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83447" y="3001018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lIns="62345" tIns="31173" rIns="62345" bIns="31173" rtlCol="0" anchor="t">
              <a:spAutoFit/>
            </a:bodyPr>
            <a:lstStyle/>
            <a:p>
              <a:pPr algn="ctr"/>
              <a:r>
                <a:rPr lang="en-CA" sz="5795" b="1">
                  <a:latin typeface="FuturaDem"/>
                </a:rPr>
                <a:t>NOW</a:t>
              </a:r>
              <a:r>
                <a:rPr lang="en-CA" sz="5795" b="1">
                  <a:solidFill>
                    <a:srgbClr val="E41E26"/>
                  </a:solidFill>
                  <a:latin typeface="FuturaDem"/>
                </a:rPr>
                <a:t> $19</a:t>
              </a:r>
              <a:endParaRPr lang="en-CA" sz="5797" b="1">
                <a:solidFill>
                  <a:srgbClr val="E41E26"/>
                </a:solidFill>
                <a:latin typeface="FuturaDem" panose="00000700000000000000" pitchFamily="50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 lIns="62345" tIns="31173" rIns="62345" bIns="31173" anchor="t">
              <a:spAutoFit/>
            </a:bodyPr>
            <a:lstStyle/>
            <a:p>
              <a:pPr algn="ctr"/>
              <a:r>
                <a:rPr lang="en-US" sz="2420" b="1">
                  <a:latin typeface="Futura MdCn BT"/>
                </a:rPr>
                <a:t>MSRP. $60</a:t>
              </a:r>
              <a:endParaRPr lang="en-US" sz="2453" b="1">
                <a:latin typeface="Futura MdCn BT" panose="020B050602020403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222077" y="1923412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lIns="62345" tIns="31173" rIns="62345" bIns="31173" rtlCol="0" anchor="t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/>
                </a:rPr>
                <a:t>68</a:t>
              </a:r>
              <a:r>
                <a:rPr lang="en-CA" sz="4909">
                  <a:solidFill>
                    <a:schemeClr val="bg1"/>
                  </a:solidFill>
                  <a:latin typeface="FuturaDem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/>
                </a:rPr>
                <a:t>OFF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E0B31D2-D71C-DBE6-60CB-928B49AEA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87" y="6339339"/>
            <a:ext cx="862445" cy="55071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9DEDE8B-3904-16CB-6C89-3B9AD7CD8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041815"/>
              </p:ext>
            </p:extLst>
          </p:nvPr>
        </p:nvGraphicFramePr>
        <p:xfrm>
          <a:off x="2767653" y="4366469"/>
          <a:ext cx="302395" cy="26217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2395">
                  <a:extLst>
                    <a:ext uri="{9D8B030D-6E8A-4147-A177-3AD203B41FA5}">
                      <a16:colId xmlns:a16="http://schemas.microsoft.com/office/drawing/2014/main" val="2318065095"/>
                    </a:ext>
                  </a:extLst>
                </a:gridCol>
              </a:tblGrid>
              <a:tr h="262171"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3082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8CA6294-8D37-4E2A-6C0A-11DA82D2CFE1}"/>
              </a:ext>
            </a:extLst>
          </p:cNvPr>
          <p:cNvSpPr txBox="1"/>
          <p:nvPr/>
        </p:nvSpPr>
        <p:spPr>
          <a:xfrm>
            <a:off x="3148020" y="5271833"/>
            <a:ext cx="3031081" cy="1405979"/>
          </a:xfrm>
          <a:prstGeom prst="rect">
            <a:avLst/>
          </a:prstGeom>
        </p:spPr>
        <p:txBody>
          <a:bodyPr wrap="square" lIns="62345" tIns="31173" rIns="62345" bIns="31173" rtlCol="0" anchor="t">
            <a:spAutoFit/>
          </a:bodyPr>
          <a:lstStyle/>
          <a:p>
            <a:pPr marL="194824" marR="0" lvl="0" indent="-194824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91">
                <a:latin typeface="Futura"/>
              </a:rPr>
              <a:t>Durable Non-Stick Performance: Solid aluminum construction with high scratch and wear resistance, ideal for everyday cooking </a:t>
            </a:r>
          </a:p>
          <a:p>
            <a:pPr marL="194824" marR="0" lvl="0" indent="-194824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91">
                <a:latin typeface="Futura"/>
              </a:rPr>
              <a:t>Safety and Convenience: Stay-cool handle is ovenproof up to 160°C and easy to clean </a:t>
            </a:r>
          </a:p>
          <a:p>
            <a:pPr marL="194824" marR="0" lvl="0" indent="-194824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91">
                <a:latin typeface="Futura"/>
              </a:rPr>
              <a:t>Made in Italy</a:t>
            </a:r>
          </a:p>
        </p:txBody>
      </p:sp>
    </p:spTree>
    <p:extLst>
      <p:ext uri="{BB962C8B-B14F-4D97-AF65-F5344CB8AC3E}">
        <p14:creationId xmlns:p14="http://schemas.microsoft.com/office/powerpoint/2010/main" val="951022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cm BALLARINI Bologna granitium Fry Pan (Part number: 1006541)">
            <a:extLst>
              <a:ext uri="{FF2B5EF4-FFF2-40B4-BE49-F238E27FC236}">
                <a16:creationId xmlns:a16="http://schemas.microsoft.com/office/drawing/2014/main" id="{4F8F4B7D-9D16-BBAB-A642-C94BB85C0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092" y="4449325"/>
            <a:ext cx="2168817" cy="2232610"/>
          </a:xfrm>
          <a:prstGeom prst="rect">
            <a:avLst/>
          </a:prstGeom>
        </p:spPr>
      </p:pic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5938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3148019" y="4447203"/>
            <a:ext cx="3974914" cy="650528"/>
          </a:xfrm>
          <a:prstGeom prst="rect">
            <a:avLst/>
          </a:prstGeom>
        </p:spPr>
        <p:txBody>
          <a:bodyPr wrap="square" lIns="62345" tIns="31173" rIns="62345" bIns="31173" rtlCol="0" anchor="t">
            <a:spAutoFit/>
          </a:bodyPr>
          <a:lstStyle/>
          <a:p>
            <a:pPr algn="l"/>
            <a:r>
              <a:rPr lang="it-IT" sz="1909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</a:t>
            </a:r>
            <a:r>
              <a:rPr lang="it-IT" sz="1909" b="1" cap="all" dirty="0">
                <a:solidFill>
                  <a:srgbClr val="27221D"/>
                </a:solidFill>
                <a:highlight>
                  <a:srgbClr val="FFFFFF"/>
                </a:highlight>
                <a:latin typeface="Futura Book"/>
              </a:rPr>
              <a:t>BOLOGNA</a:t>
            </a:r>
            <a:endParaRPr lang="it-IT" sz="1909" b="1" i="0" cap="all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  <a:p>
            <a:r>
              <a:rPr lang="it-IT" sz="1909" dirty="0">
                <a:solidFill>
                  <a:srgbClr val="27221D"/>
                </a:solidFill>
                <a:highlight>
                  <a:srgbClr val="FFFFFF"/>
                </a:highlight>
                <a:latin typeface="Futura Book"/>
              </a:rPr>
              <a:t>20cm Granitium Fry Pan Black </a:t>
            </a:r>
            <a:endParaRPr lang="it-IT" sz="1909" b="0" i="0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308849" y="6878948"/>
            <a:ext cx="1789166" cy="314772"/>
          </a:xfrm>
          <a:prstGeom prst="rect">
            <a:avLst/>
          </a:prstGeom>
          <a:noFill/>
        </p:spPr>
        <p:txBody>
          <a:bodyPr wrap="square" lIns="62345" tIns="31173" rIns="62345" bIns="31173" anchor="t">
            <a:spAutoFit/>
          </a:bodyPr>
          <a:lstStyle/>
          <a:p>
            <a:r>
              <a:rPr lang="en-US" sz="818">
                <a:latin typeface="FuturaDem" panose="00000700000000000000"/>
              </a:rPr>
              <a:t>Item No. </a:t>
            </a:r>
            <a:endParaRPr lang="en-US" sz="818">
              <a:solidFill>
                <a:srgbClr val="000000"/>
              </a:solidFill>
              <a:latin typeface="FuturaDem" panose="00000700000000000000"/>
            </a:endParaRPr>
          </a:p>
          <a:p>
            <a:r>
              <a:rPr lang="en-CA" sz="818">
                <a:solidFill>
                  <a:srgbClr val="000000"/>
                </a:solidFill>
                <a:latin typeface="FuturaDem"/>
                <a:ea typeface="+mn-lt"/>
                <a:cs typeface="+mn-lt"/>
              </a:rPr>
              <a:t>1006541/75000-631-0</a:t>
            </a:r>
            <a:endParaRPr lang="en-US" sz="818">
              <a:latin typeface="FuturaDem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83447" y="3001018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lIns="62345" tIns="31173" rIns="62345" bIns="31173" rtlCol="0" anchor="t">
              <a:spAutoFit/>
            </a:bodyPr>
            <a:lstStyle/>
            <a:p>
              <a:pPr algn="ctr"/>
              <a:r>
                <a:rPr lang="en-CA" sz="5795" b="1">
                  <a:latin typeface="FuturaDem"/>
                </a:rPr>
                <a:t>NOW</a:t>
              </a:r>
              <a:r>
                <a:rPr lang="en-CA" sz="5795" b="1">
                  <a:solidFill>
                    <a:srgbClr val="E41E26"/>
                  </a:solidFill>
                  <a:latin typeface="FuturaDem"/>
                </a:rPr>
                <a:t> $25</a:t>
              </a:r>
              <a:endParaRPr lang="en-CA" sz="5797" b="1">
                <a:solidFill>
                  <a:srgbClr val="E41E26"/>
                </a:solidFill>
                <a:latin typeface="FuturaDem" panose="00000700000000000000" pitchFamily="50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 lIns="62345" tIns="31173" rIns="62345" bIns="31173" anchor="t">
              <a:spAutoFit/>
            </a:bodyPr>
            <a:lstStyle/>
            <a:p>
              <a:pPr algn="ctr"/>
              <a:r>
                <a:rPr lang="en-US" sz="2420" b="1">
                  <a:latin typeface="Futura MdCn BT"/>
                </a:rPr>
                <a:t>MSRP. $100</a:t>
              </a:r>
              <a:endParaRPr lang="en-US" sz="2453" b="1">
                <a:latin typeface="Futura MdCn BT" panose="020B050602020403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222077" y="1923412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lIns="62345" tIns="31173" rIns="62345" bIns="31173" rtlCol="0" anchor="t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/>
                </a:rPr>
                <a:t>75</a:t>
              </a:r>
              <a:r>
                <a:rPr lang="en-CA" sz="4909">
                  <a:solidFill>
                    <a:schemeClr val="bg1"/>
                  </a:solidFill>
                  <a:latin typeface="FuturaDem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3148020" y="5271833"/>
            <a:ext cx="3031081" cy="1573857"/>
          </a:xfrm>
          <a:prstGeom prst="rect">
            <a:avLst/>
          </a:prstGeom>
        </p:spPr>
        <p:txBody>
          <a:bodyPr wrap="square" lIns="62345" tIns="31173" rIns="62345" bIns="31173" rtlCol="0" anchor="t">
            <a:spAutoFit/>
          </a:bodyPr>
          <a:lstStyle/>
          <a:p>
            <a:pPr marL="194824" indent="-194824" defTabSz="623438" eaLnBrk="0" fontAlgn="base" hangingPunct="0">
              <a:spcBef>
                <a:spcPct val="0"/>
              </a:spcBef>
              <a:spcAft>
                <a:spcPct val="0"/>
              </a:spcAft>
              <a:buFont typeface="Arial,Sans-Serif" panose="020B0604020202020204" pitchFamily="34" charset="0"/>
              <a:buChar char="•"/>
            </a:pPr>
            <a:r>
              <a:rPr lang="en-US" sz="1091" b="1">
                <a:latin typeface="Arial"/>
                <a:cs typeface="Arial"/>
              </a:rPr>
              <a:t>Handles: </a:t>
            </a:r>
            <a:r>
              <a:rPr lang="en-US" sz="1091">
                <a:latin typeface="Arial"/>
                <a:cs typeface="Arial"/>
              </a:rPr>
              <a:t>Ergonomic, heat-insulating, soft-touch grip.</a:t>
            </a:r>
          </a:p>
          <a:p>
            <a:pPr marL="194824" indent="-194824" defTabSz="623438">
              <a:spcBef>
                <a:spcPct val="0"/>
              </a:spcBef>
              <a:spcAft>
                <a:spcPct val="0"/>
              </a:spcAft>
              <a:buFont typeface="Arial,Sans-Serif" panose="020B0604020202020204" pitchFamily="34" charset="0"/>
              <a:buChar char="•"/>
            </a:pPr>
            <a:r>
              <a:rPr lang="en-US" sz="1091" b="1">
                <a:latin typeface="Arial"/>
                <a:cs typeface="Arial"/>
              </a:rPr>
              <a:t>Nonstick: </a:t>
            </a:r>
            <a:r>
              <a:rPr lang="en-US" sz="1091">
                <a:latin typeface="Arial"/>
                <a:cs typeface="Arial"/>
              </a:rPr>
              <a:t>5-layer scratch-resistant GRANITIUM coating.</a:t>
            </a:r>
          </a:p>
          <a:p>
            <a:pPr marL="194824" indent="-194824" defTabSz="623438">
              <a:spcBef>
                <a:spcPct val="0"/>
              </a:spcBef>
              <a:spcAft>
                <a:spcPct val="0"/>
              </a:spcAft>
              <a:buFont typeface="Arial,Sans-Serif" panose="020B0604020202020204" pitchFamily="34" charset="0"/>
              <a:buChar char="•"/>
            </a:pPr>
            <a:r>
              <a:rPr lang="en-US" sz="1091" b="1">
                <a:latin typeface="Arial"/>
                <a:cs typeface="Arial"/>
              </a:rPr>
              <a:t>Performance: </a:t>
            </a:r>
            <a:r>
              <a:rPr lang="en-US" sz="1091">
                <a:latin typeface="Arial"/>
                <a:cs typeface="Arial"/>
              </a:rPr>
              <a:t>Quick, even heating on all stovetops, including induction.</a:t>
            </a:r>
          </a:p>
          <a:p>
            <a:pPr marL="194824" indent="-194824" defTabSz="623438">
              <a:spcBef>
                <a:spcPct val="0"/>
              </a:spcBef>
              <a:spcAft>
                <a:spcPct val="0"/>
              </a:spcAft>
              <a:buFont typeface="Arial,Sans-Serif" panose="020B0604020202020204" pitchFamily="34" charset="0"/>
              <a:buChar char="•"/>
            </a:pPr>
            <a:r>
              <a:rPr lang="en-US" sz="1091" b="1" err="1">
                <a:latin typeface="Arial"/>
                <a:cs typeface="Arial"/>
              </a:rPr>
              <a:t>Thermopoint</a:t>
            </a:r>
            <a:r>
              <a:rPr lang="en-US" sz="1091" b="1">
                <a:latin typeface="Arial"/>
                <a:cs typeface="Arial"/>
              </a:rPr>
              <a:t>: </a:t>
            </a:r>
            <a:r>
              <a:rPr lang="en-US" sz="1091">
                <a:latin typeface="Arial"/>
                <a:cs typeface="Arial"/>
              </a:rPr>
              <a:t>Indicator signals optimal cooking temperature.</a:t>
            </a:r>
          </a:p>
          <a:p>
            <a:pPr marL="194824" indent="-194824" defTabSz="623438">
              <a:spcBef>
                <a:spcPct val="0"/>
              </a:spcBef>
              <a:spcAft>
                <a:spcPct val="0"/>
              </a:spcAft>
              <a:buFont typeface="Arial,Sans-Serif" panose="020B0604020202020204" pitchFamily="34" charset="0"/>
              <a:buChar char="•"/>
            </a:pPr>
            <a:r>
              <a:rPr lang="en-US" sz="1091">
                <a:latin typeface="Arial"/>
                <a:cs typeface="Arial"/>
              </a:rPr>
              <a:t>Made in Italy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E0B31D2-D71C-DBE6-60CB-928B49AEAE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987" y="6339339"/>
            <a:ext cx="862445" cy="55071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9DEDE8B-3904-16CB-6C89-3B9AD7CD8F4F}"/>
              </a:ext>
            </a:extLst>
          </p:cNvPr>
          <p:cNvGraphicFramePr>
            <a:graphicFrameLocks noGrp="1"/>
          </p:cNvGraphicFramePr>
          <p:nvPr/>
        </p:nvGraphicFramePr>
        <p:xfrm>
          <a:off x="2767653" y="4366469"/>
          <a:ext cx="302395" cy="26217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2395">
                  <a:extLst>
                    <a:ext uri="{9D8B030D-6E8A-4147-A177-3AD203B41FA5}">
                      <a16:colId xmlns:a16="http://schemas.microsoft.com/office/drawing/2014/main" val="2318065095"/>
                    </a:ext>
                  </a:extLst>
                </a:gridCol>
              </a:tblGrid>
              <a:tr h="262171"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308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120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5938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3148019" y="4447203"/>
            <a:ext cx="3974914" cy="650528"/>
          </a:xfrm>
          <a:prstGeom prst="rect">
            <a:avLst/>
          </a:prstGeom>
        </p:spPr>
        <p:txBody>
          <a:bodyPr wrap="square" lIns="62345" tIns="31173" rIns="62345" bIns="31173" rtlCol="0" anchor="t">
            <a:spAutoFit/>
          </a:bodyPr>
          <a:lstStyle/>
          <a:p>
            <a:pPr algn="l"/>
            <a:r>
              <a:rPr lang="it-IT" sz="1909" b="1" i="0" cap="all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</a:t>
            </a:r>
            <a:r>
              <a:rPr lang="it-IT" sz="1909" b="1" cap="all">
                <a:solidFill>
                  <a:srgbClr val="27221D"/>
                </a:solidFill>
                <a:highlight>
                  <a:srgbClr val="FFFFFF"/>
                </a:highlight>
                <a:latin typeface="FuturaDem"/>
                <a:ea typeface="+mn-lt"/>
                <a:cs typeface="+mn-lt"/>
              </a:rPr>
              <a:t>SIENA</a:t>
            </a:r>
            <a:endParaRPr lang="it-IT" sz="1909" b="1" i="0" cap="all">
              <a:solidFill>
                <a:srgbClr val="27221D"/>
              </a:solidFill>
              <a:effectLst/>
              <a:highlight>
                <a:srgbClr val="FFFFFF"/>
              </a:highlight>
              <a:latin typeface="FuturaDem"/>
            </a:endParaRPr>
          </a:p>
          <a:p>
            <a:r>
              <a:rPr lang="it-IT" sz="1909">
                <a:solidFill>
                  <a:srgbClr val="27221D"/>
                </a:solidFill>
                <a:highlight>
                  <a:srgbClr val="FFFFFF"/>
                </a:highlight>
                <a:latin typeface="Futura Book"/>
              </a:rPr>
              <a:t>24cm Fry Pan Black </a:t>
            </a:r>
            <a:endParaRPr lang="it-IT" sz="1909" b="0" i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308849" y="6878948"/>
            <a:ext cx="1789166" cy="314772"/>
          </a:xfrm>
          <a:prstGeom prst="rect">
            <a:avLst/>
          </a:prstGeom>
          <a:noFill/>
        </p:spPr>
        <p:txBody>
          <a:bodyPr wrap="square" lIns="62345" tIns="31173" rIns="62345" bIns="31173" anchor="t">
            <a:spAutoFit/>
          </a:bodyPr>
          <a:lstStyle/>
          <a:p>
            <a:r>
              <a:rPr lang="en-US" sz="818">
                <a:latin typeface="FuturaDem" panose="00000700000000000000"/>
              </a:rPr>
              <a:t>Item No. </a:t>
            </a:r>
            <a:endParaRPr lang="en-US" sz="818">
              <a:solidFill>
                <a:srgbClr val="000000"/>
              </a:solidFill>
              <a:latin typeface="FuturaDem" panose="00000700000000000000"/>
            </a:endParaRPr>
          </a:p>
          <a:p>
            <a:r>
              <a:rPr lang="en-CA" sz="818">
                <a:solidFill>
                  <a:srgbClr val="000000"/>
                </a:solidFill>
                <a:latin typeface="FuturaDem"/>
                <a:ea typeface="+mn-lt"/>
                <a:cs typeface="+mn-lt"/>
              </a:rPr>
              <a:t>1006726/75001-608-0</a:t>
            </a:r>
            <a:endParaRPr lang="en-US" sz="818">
              <a:latin typeface="FuturaDem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83447" y="3001018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lIns="62345" tIns="31173" rIns="62345" bIns="31173" rtlCol="0" anchor="t">
              <a:spAutoFit/>
            </a:bodyPr>
            <a:lstStyle/>
            <a:p>
              <a:pPr algn="ctr"/>
              <a:r>
                <a:rPr lang="en-CA" sz="5795" b="1">
                  <a:latin typeface="FuturaDem"/>
                </a:rPr>
                <a:t>NOW</a:t>
              </a:r>
              <a:r>
                <a:rPr lang="en-CA" sz="5795" b="1">
                  <a:solidFill>
                    <a:srgbClr val="E41E26"/>
                  </a:solidFill>
                  <a:latin typeface="FuturaDem"/>
                </a:rPr>
                <a:t> $20</a:t>
              </a:r>
              <a:endParaRPr lang="en-CA" sz="5797" b="1">
                <a:solidFill>
                  <a:srgbClr val="E41E26"/>
                </a:solidFill>
                <a:latin typeface="FuturaDem" panose="00000700000000000000" pitchFamily="50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 lIns="62345" tIns="31173" rIns="62345" bIns="31173" anchor="t">
              <a:spAutoFit/>
            </a:bodyPr>
            <a:lstStyle/>
            <a:p>
              <a:pPr algn="ctr"/>
              <a:r>
                <a:rPr lang="en-US" sz="2420" b="1">
                  <a:latin typeface="Futura MdCn BT"/>
                </a:rPr>
                <a:t>MSRP. $46</a:t>
              </a:r>
              <a:endParaRPr lang="en-US" sz="2453" b="1">
                <a:latin typeface="Futura MdCn BT" panose="020B050602020403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222077" y="1923412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lIns="62345" tIns="31173" rIns="62345" bIns="31173" rtlCol="0" anchor="t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/>
                </a:rPr>
                <a:t>57</a:t>
              </a:r>
              <a:r>
                <a:rPr lang="en-CA" sz="4909">
                  <a:solidFill>
                    <a:schemeClr val="bg1"/>
                  </a:solidFill>
                  <a:latin typeface="FuturaDem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/>
                </a:rPr>
                <a:t>OFF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E0B31D2-D71C-DBE6-60CB-928B49AEA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987" y="6339339"/>
            <a:ext cx="862445" cy="55071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9DEDE8B-3904-16CB-6C89-3B9AD7CD8F4F}"/>
              </a:ext>
            </a:extLst>
          </p:cNvPr>
          <p:cNvGraphicFramePr>
            <a:graphicFrameLocks noGrp="1"/>
          </p:cNvGraphicFramePr>
          <p:nvPr/>
        </p:nvGraphicFramePr>
        <p:xfrm>
          <a:off x="2767653" y="4366469"/>
          <a:ext cx="302395" cy="26217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2395">
                  <a:extLst>
                    <a:ext uri="{9D8B030D-6E8A-4147-A177-3AD203B41FA5}">
                      <a16:colId xmlns:a16="http://schemas.microsoft.com/office/drawing/2014/main" val="2318065095"/>
                    </a:ext>
                  </a:extLst>
                </a:gridCol>
              </a:tblGrid>
              <a:tr h="262171">
                <a:tc>
                  <a:txBody>
                    <a:bodyPr/>
                    <a:lstStyle/>
                    <a:p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3082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2E5AC06-6E11-A2D7-3442-70223E63EC09}"/>
              </a:ext>
            </a:extLst>
          </p:cNvPr>
          <p:cNvSpPr txBox="1"/>
          <p:nvPr/>
        </p:nvSpPr>
        <p:spPr>
          <a:xfrm>
            <a:off x="3148020" y="5271833"/>
            <a:ext cx="3031081" cy="14352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94824" marR="0" lvl="0" indent="-194824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91">
                <a:latin typeface="Futura" panose="00000500000000000000" pitchFamily="50" charset="0"/>
              </a:rPr>
              <a:t>Durable Non-Stick Performance: Solid aluminum construction with high scratch and wear resistance, ideal for everyday cooking </a:t>
            </a:r>
          </a:p>
          <a:p>
            <a:pPr marL="194824" marR="0" lvl="0" indent="-194824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91">
                <a:latin typeface="Futura" panose="00000500000000000000" pitchFamily="50" charset="0"/>
              </a:rPr>
              <a:t>Safety and Convenience: Stay-cool handle is ovenproof up to 160°C and easy to clean </a:t>
            </a:r>
          </a:p>
          <a:p>
            <a:pPr marL="194824" marR="0" lvl="0" indent="-194824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091">
                <a:latin typeface="Futura" panose="00000500000000000000" pitchFamily="50" charset="0"/>
              </a:rPr>
              <a:t>Made in Italy</a:t>
            </a:r>
          </a:p>
        </p:txBody>
      </p:sp>
      <p:pic>
        <p:nvPicPr>
          <p:cNvPr id="5" name="Picture 4" descr="BALLARINI Siena 24 cm / 9.5 inch Aluminum Frying Pan">
            <a:extLst>
              <a:ext uri="{FF2B5EF4-FFF2-40B4-BE49-F238E27FC236}">
                <a16:creationId xmlns:a16="http://schemas.microsoft.com/office/drawing/2014/main" id="{A3788C18-8924-D81D-A246-981350199B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575" y="4119859"/>
            <a:ext cx="3029551" cy="307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2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83" y="-467"/>
            <a:ext cx="7268966" cy="24445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511347" y="6470857"/>
            <a:ext cx="4583480" cy="7386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100" b="1" dirty="0">
                <a:latin typeface="FuturaDem"/>
              </a:rPr>
              <a:t>BALLARINI PARMA PLUS</a:t>
            </a:r>
            <a:endParaRPr lang="en-US" sz="2100" b="1">
              <a:latin typeface="FuturaDem"/>
            </a:endParaRPr>
          </a:p>
          <a:p>
            <a:r>
              <a:rPr lang="en-CA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28 cm / 11” Aluminum Wok</a:t>
            </a:r>
            <a:endParaRPr lang="en-US" sz="2100" dirty="0">
              <a:latin typeface="Futura Lt BT" panose="020B04020202040203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514055" y="8545657"/>
            <a:ext cx="1166723" cy="34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1018386/75003-100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83447" y="1061771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$140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222077" y="-2992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71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512878" y="7333829"/>
            <a:ext cx="5008855" cy="1384995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Design: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11-inch wok with flat bottom, angled sides, and glass lid.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Material: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Cold-forged aluminum for even heat distribution.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Nonstick: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3-layer GRANITIUM coating, scratch-resistant, quick release.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Handle: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Ergonomic, heat-insulating, ovenproof up to 300°F.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311150" indent="-311150">
              <a:buFont typeface="Arial" panose="020B0604020202020204" pitchFamily="34" charset="0"/>
              <a:buChar char="•"/>
            </a:pPr>
            <a:endParaRPr lang="en-US" sz="1200" dirty="0">
              <a:latin typeface="Futura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0BCF9-47BF-A49A-4C34-7D2135E85B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502" b="23751"/>
          <a:stretch/>
        </p:blipFill>
        <p:spPr>
          <a:xfrm>
            <a:off x="1724346" y="3426307"/>
            <a:ext cx="4137855" cy="229115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73ADFA-3F1B-FE1C-225C-0BADB79BDA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711" y="191291"/>
            <a:ext cx="944675" cy="63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25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0"/>
            <a:ext cx="685800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578309" y="6339249"/>
            <a:ext cx="5479437" cy="7386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it-IT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Bologna Granitium</a:t>
            </a:r>
          </a:p>
          <a:p>
            <a:pPr algn="l"/>
            <a:r>
              <a:rPr lang="en-US" sz="2100" dirty="0">
                <a:solidFill>
                  <a:srgbClr val="27221D"/>
                </a:solidFill>
                <a:highlight>
                  <a:srgbClr val="FFFFFF"/>
                </a:highlight>
                <a:latin typeface="Futura Medium"/>
              </a:rPr>
              <a:t>28cm Aluminum PTFE Wok </a:t>
            </a:r>
            <a:endParaRPr lang="it-IT" sz="2100" b="0" i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579079" y="8511437"/>
            <a:ext cx="1166723" cy="34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1008127/75003-055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073894" y="1218960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$120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185559" y="2588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67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490788" y="7269586"/>
            <a:ext cx="4506390" cy="1236846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>
                <a:latin typeface="Futura"/>
              </a:rPr>
              <a:t>Durable Non-Stick Coating: Scratch-resistant </a:t>
            </a:r>
            <a:r>
              <a:rPr lang="en-US" sz="1200" err="1">
                <a:latin typeface="Futura"/>
              </a:rPr>
              <a:t>Granitium</a:t>
            </a:r>
            <a:r>
              <a:rPr lang="en-US" sz="1200" dirty="0">
                <a:latin typeface="Futura"/>
              </a:rPr>
              <a:t> coating with extreme resistance and non-stick forged construction </a:t>
            </a: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>
                <a:latin typeface="Futura"/>
              </a:rPr>
              <a:t>Innovative Technology: Patented </a:t>
            </a:r>
            <a:r>
              <a:rPr lang="en-US" sz="1200" err="1">
                <a:latin typeface="Futura"/>
              </a:rPr>
              <a:t>Thermopoint</a:t>
            </a:r>
            <a:r>
              <a:rPr lang="en-US" sz="1200" dirty="0">
                <a:latin typeface="Futura"/>
              </a:rPr>
              <a:t> technology ensures perfect temperature cooking Made in Italy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E0B31D2-D71C-DBE6-60CB-928B49AEA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559" y="211691"/>
            <a:ext cx="986604" cy="6091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4C03D5-3A95-54B8-3427-5EC5B8971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71" y="3410134"/>
            <a:ext cx="4851700" cy="196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566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65" y="8552"/>
            <a:ext cx="7442280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789840" y="6083538"/>
            <a:ext cx="4325482" cy="709286"/>
          </a:xfrm>
          <a:prstGeom prst="rect">
            <a:avLst/>
          </a:prstGeom>
        </p:spPr>
        <p:txBody>
          <a:bodyPr wrap="square" lIns="62345" tIns="31173" rIns="62345" bIns="31173" rtlCol="0" anchor="t">
            <a:spAutoFit/>
          </a:bodyPr>
          <a:lstStyle/>
          <a:p>
            <a:pPr algn="l"/>
            <a:r>
              <a:rPr lang="en-CA" sz="2100" b="1" i="0" u="sng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Caprera</a:t>
            </a:r>
          </a:p>
          <a:p>
            <a:pPr algn="l"/>
            <a:r>
              <a:rPr lang="en-CA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4.75L STEW POT</a:t>
            </a:r>
            <a:endParaRPr lang="en-CA" sz="2100" b="0" i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551963" y="8456145"/>
            <a:ext cx="1166723" cy="218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1025108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39626" y="1211657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 lIns="62345" tIns="31173" rIns="62345" bIns="31173" anchor="t">
              <a:spAutoFit/>
            </a:bodyPr>
            <a:lstStyle/>
            <a:p>
              <a:pPr algn="ctr"/>
              <a:r>
                <a:rPr lang="en-US" sz="2420" b="1">
                  <a:latin typeface="Futura MdCn BT"/>
                </a:rPr>
                <a:t>MSRP. $200</a:t>
              </a:r>
              <a:endParaRPr lang="en-US" sz="2453" b="1">
                <a:latin typeface="Futura MdCn BT" panose="020B050602020403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178256" y="9891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77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192E7ED-31F3-ED5B-E901-C911CF78714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6856" y="1989450"/>
            <a:ext cx="4589537" cy="4596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6409F-E636-59B5-3907-53755DD7E5A8}"/>
              </a:ext>
            </a:extLst>
          </p:cNvPr>
          <p:cNvSpPr txBox="1"/>
          <p:nvPr/>
        </p:nvSpPr>
        <p:spPr>
          <a:xfrm>
            <a:off x="723479" y="7004262"/>
            <a:ext cx="5309777" cy="986285"/>
          </a:xfrm>
          <a:prstGeom prst="rect">
            <a:avLst/>
          </a:prstGeom>
        </p:spPr>
        <p:txBody>
          <a:bodyPr wrap="square" lIns="62345" tIns="31173" rIns="62345" bIns="31173" rtlCol="0" anchor="t">
            <a:spAutoFit/>
          </a:bodyPr>
          <a:lstStyle/>
          <a:p>
            <a:pPr marL="194310" indent="-194310" defTabSz="62343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Stylish design: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Bright blue </a:t>
            </a:r>
            <a:r>
              <a:rPr lang="en-US" altLang="en-US" sz="1200" dirty="0">
                <a:latin typeface="Futura" panose="00000500000000000000"/>
              </a:rPr>
              <a:t>Stew Pot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.</a:t>
            </a:r>
            <a:endParaRPr lang="en-US" altLang="en-US" sz="1200" dirty="0"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KERA GLOSS coating: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Non-stick, crispy results.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Radiant induction base: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Fast, even heating.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indent="-194310" defTabSz="62343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Futura Book"/>
                <a:ea typeface="+mn-lt"/>
                <a:cs typeface="+mn-lt"/>
              </a:rPr>
              <a:t>Tight-fitting lid for energy-efficient cooking</a:t>
            </a:r>
            <a:endParaRPr lang="en-US" sz="1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Futura Book"/>
              <a:ea typeface="+mn-lt"/>
              <a:cs typeface="+mn-lt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Induction-compatible.</a:t>
            </a:r>
            <a:endParaRPr lang="en-US" sz="1200" dirty="0">
              <a:latin typeface="Futur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A5EFF29-ACBE-108B-82DC-44044548A9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613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3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7" y="3620"/>
            <a:ext cx="7047891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685914" y="5967988"/>
            <a:ext cx="3974914" cy="7386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CA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Parma Plus</a:t>
            </a:r>
          </a:p>
          <a:p>
            <a:pPr algn="l"/>
            <a:r>
              <a:rPr lang="en-CA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4.5 l Aluminum Stew pot</a:t>
            </a:r>
            <a:endParaRPr lang="en-CA" sz="2100" b="0" i="0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476830" y="8416491"/>
            <a:ext cx="1166723" cy="34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1018384/75003-098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83447" y="1211657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$120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185559" y="2588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67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473189" y="6849495"/>
            <a:ext cx="5083366" cy="1569660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4.9-quart Dutch oven: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Perfect for big batch braising and stewing.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Futura" panose="00000500000000000000"/>
              </a:rPr>
              <a:t>Granitium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coating: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Nonstick with speckles; scratch-resistant and quick release.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Cold-forged aluminum: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Rapid, even heating with excellent heat retention.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Ovenproof: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Safe up to 300°F/150°C with an easy-to-clean glass lid.</a:t>
            </a:r>
            <a:endParaRPr lang="en-US" sz="1200" dirty="0">
              <a:latin typeface="Futura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61937-DF28-B3CD-B95C-96D67983EE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1" t="19238" r="2152" b="18232"/>
          <a:stretch/>
        </p:blipFill>
        <p:spPr>
          <a:xfrm>
            <a:off x="1186815" y="3039816"/>
            <a:ext cx="3979420" cy="256046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A53444B-CA2B-2CC1-188A-775F50F684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613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57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AFA34A-DFAC-1482-6863-3F2596205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6" t="19238" r="3877" b="18546"/>
          <a:stretch/>
        </p:blipFill>
        <p:spPr>
          <a:xfrm>
            <a:off x="1405091" y="2998498"/>
            <a:ext cx="4083661" cy="2738120"/>
          </a:xfrm>
          <a:prstGeom prst="rect">
            <a:avLst/>
          </a:prstGeom>
        </p:spPr>
      </p:pic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0"/>
            <a:ext cx="6901821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733653" y="6034412"/>
            <a:ext cx="3974914" cy="7386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CA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Parma Plus</a:t>
            </a:r>
          </a:p>
          <a:p>
            <a:pPr algn="l"/>
            <a:r>
              <a:rPr lang="en-CA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10 Pcs Cookware Set</a:t>
            </a:r>
            <a:endParaRPr lang="en-CA" sz="2100" b="0" i="0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490260" y="8353447"/>
            <a:ext cx="1225151" cy="34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1018390/75003-104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83447" y="1211657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$160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$700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185559" y="2588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77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570907" y="6944621"/>
            <a:ext cx="5105278" cy="1582075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10-piece set: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8" &amp; 10" fry pans, 1.5-quart &amp; 2.9-quart saucepans with lids, 2.6-quart sauté pan with lid, 4.9-quart Dutch oven with lid.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Futura" panose="00000500000000000000"/>
              </a:rPr>
              <a:t>Granitium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coating: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Nonstick, scratch-resistant, metal utensil safe.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Futura" panose="00000500000000000000"/>
              </a:rPr>
              <a:t>Thermopoint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 technology: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Color-changing for cooking and cleaning temperatures.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R="0" lvl="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091">
              <a:latin typeface="Futura" panose="00000500000000000000" pitchFamily="50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AB75725-FCF4-E660-3425-28A70E219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613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15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frying pan with a handle&#10;&#10;Description automatically generated">
            <a:extLst>
              <a:ext uri="{FF2B5EF4-FFF2-40B4-BE49-F238E27FC236}">
                <a16:creationId xmlns:a16="http://schemas.microsoft.com/office/drawing/2014/main" id="{3C8EB985-692A-F78D-6894-989E763A1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12" y="2091018"/>
            <a:ext cx="5123328" cy="5082988"/>
          </a:xfrm>
          <a:prstGeom prst="rect">
            <a:avLst/>
          </a:prstGeom>
        </p:spPr>
      </p:pic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83" y="-467"/>
            <a:ext cx="7268966" cy="24445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511347" y="6470857"/>
            <a:ext cx="5154980" cy="7386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100" b="1" dirty="0">
                <a:latin typeface="FuturaDem"/>
              </a:rPr>
              <a:t>BALLARINI BOLOGNA GRANITIUM</a:t>
            </a:r>
          </a:p>
          <a:p>
            <a:r>
              <a:rPr lang="en-CA" sz="2100" dirty="0">
                <a:solidFill>
                  <a:srgbClr val="27221D"/>
                </a:solidFill>
                <a:highlight>
                  <a:srgbClr val="FFFFFF"/>
                </a:highlight>
                <a:latin typeface="Futura Book"/>
              </a:rPr>
              <a:t>28</a:t>
            </a:r>
            <a:r>
              <a:rPr lang="en-CA" sz="2100" dirty="0">
                <a:solidFill>
                  <a:srgbClr val="27221D"/>
                </a:solidFill>
                <a:highlight>
                  <a:srgbClr val="FFFFFF"/>
                </a:highlight>
                <a:latin typeface="Futura Book"/>
                <a:ea typeface="+mn-lt"/>
                <a:cs typeface="+mn-lt"/>
              </a:rPr>
              <a:t> cm / 11 inch aluminum Frying pan</a:t>
            </a:r>
            <a:endParaRPr lang="en-US" sz="2100" dirty="0"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514055" y="8545657"/>
            <a:ext cx="116672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800" dirty="0">
                <a:latin typeface="FuturaDem"/>
              </a:rPr>
              <a:t>Item No. 1006545/ 75000-633</a:t>
            </a:r>
            <a:endParaRPr lang="en-US" sz="817" dirty="0">
              <a:latin typeface="FuturaDem" panose="00000700000000000000" pitchFamily="50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183447" y="1061771"/>
            <a:ext cx="4491106" cy="1254836"/>
            <a:chOff x="1735722" y="1211307"/>
            <a:chExt cx="6586956" cy="18404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438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CA" sz="5750" b="1" dirty="0">
                  <a:latin typeface="FuturaDem"/>
                </a:rPr>
                <a:t>NOW</a:t>
              </a:r>
              <a:r>
                <a:rPr lang="en-CA" sz="5750" b="1" dirty="0">
                  <a:solidFill>
                    <a:srgbClr val="E41E26"/>
                  </a:solidFill>
                  <a:latin typeface="FuturaDem"/>
                </a:rPr>
                <a:t> $30</a:t>
              </a:r>
              <a:endParaRPr lang="en-CA" sz="5797" b="1" dirty="0">
                <a:solidFill>
                  <a:srgbClr val="E41E26"/>
                </a:solidFill>
                <a:latin typeface="FuturaDem" panose="00000700000000000000" pitchFamily="50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2" cy="68905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2450" b="1" dirty="0">
                  <a:latin typeface="Futura MdCn BT"/>
                </a:rPr>
                <a:t>MSRP. $120</a:t>
              </a:r>
              <a:endParaRPr lang="en-US" sz="2453" b="1" dirty="0">
                <a:latin typeface="Futura MdCn BT" panose="020B050602020403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222077" y="-2992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4343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CA" sz="4900" b="1" dirty="0">
                  <a:solidFill>
                    <a:schemeClr val="bg1"/>
                  </a:solidFill>
                  <a:latin typeface="FuturaDem"/>
                </a:rPr>
                <a:t>75</a:t>
              </a:r>
              <a:r>
                <a:rPr lang="en-CA" sz="4900" dirty="0">
                  <a:solidFill>
                    <a:schemeClr val="bg1"/>
                  </a:solidFill>
                  <a:latin typeface="FuturaDem"/>
                </a:rPr>
                <a:t>% </a:t>
              </a:r>
              <a:r>
                <a:rPr lang="en-CA" sz="4900" b="1" dirty="0">
                  <a:solidFill>
                    <a:schemeClr val="bg1"/>
                  </a:solidFill>
                  <a:latin typeface="FuturaDem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512878" y="7333829"/>
            <a:ext cx="5008855" cy="1384995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indent="-194310" defTabSz="62343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7221D"/>
                </a:solidFill>
                <a:latin typeface="Futura Book"/>
              </a:rPr>
              <a:t>5x</a:t>
            </a:r>
            <a:r>
              <a:rPr lang="en-US" sz="1200" dirty="0">
                <a:solidFill>
                  <a:srgbClr val="27221D"/>
                </a:solidFill>
                <a:latin typeface="Futura Book"/>
                <a:ea typeface="+mn-lt"/>
                <a:cs typeface="+mn-lt"/>
              </a:rPr>
              <a:t> GRANITIUM non-stick coating</a:t>
            </a:r>
            <a:endParaRPr lang="en-US" sz="1200">
              <a:solidFill>
                <a:srgbClr val="000000"/>
              </a:solidFill>
              <a:latin typeface="Futura Book"/>
              <a:ea typeface="+mn-lt"/>
              <a:cs typeface="+mn-lt"/>
            </a:endParaRPr>
          </a:p>
          <a:p>
            <a:pPr marL="194310" marR="0" lvl="0" indent="-194310" algn="l" defTabSz="6234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>
                <a:solidFill>
                  <a:srgbClr val="27221D"/>
                </a:solidFill>
                <a:latin typeface="Futura Book"/>
                <a:ea typeface="+mn-lt"/>
                <a:cs typeface="+mn-lt"/>
              </a:rPr>
              <a:t>With </a:t>
            </a:r>
            <a:r>
              <a:rPr lang="en-US" sz="1200" err="1">
                <a:solidFill>
                  <a:srgbClr val="27221D"/>
                </a:solidFill>
                <a:latin typeface="Futura Book"/>
                <a:ea typeface="+mn-lt"/>
                <a:cs typeface="+mn-lt"/>
              </a:rPr>
              <a:t>Thermopoint</a:t>
            </a:r>
            <a:r>
              <a:rPr lang="en-US" sz="1200" dirty="0">
                <a:solidFill>
                  <a:srgbClr val="27221D"/>
                </a:solidFill>
                <a:latin typeface="Futura Book"/>
                <a:ea typeface="+mn-lt"/>
                <a:cs typeface="+mn-lt"/>
              </a:rPr>
              <a:t> for temperature display</a:t>
            </a:r>
            <a:endParaRPr lang="en-US" sz="1200">
              <a:latin typeface="Futura Book"/>
            </a:endParaRPr>
          </a:p>
          <a:p>
            <a:pPr marL="194310" indent="-19431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7221D"/>
                </a:solidFill>
                <a:latin typeface="Futura Book"/>
                <a:ea typeface="+mn-lt"/>
                <a:cs typeface="+mn-lt"/>
              </a:rPr>
              <a:t>Suitable for all types of hob, including induction</a:t>
            </a:r>
            <a:endParaRPr lang="en-US" sz="1200">
              <a:solidFill>
                <a:srgbClr val="27221D"/>
              </a:solidFill>
              <a:latin typeface="Futura Book"/>
            </a:endParaRPr>
          </a:p>
          <a:p>
            <a:pPr marL="194310" indent="-19431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7221D"/>
                </a:solidFill>
                <a:latin typeface="Futura Book"/>
                <a:ea typeface="+mn-lt"/>
                <a:cs typeface="+mn-lt"/>
              </a:rPr>
              <a:t>Ergonomic handle</a:t>
            </a:r>
            <a:endParaRPr lang="en-US" sz="1200">
              <a:latin typeface="Futura Book"/>
            </a:endParaRPr>
          </a:p>
          <a:p>
            <a:pPr marL="194310" indent="-19431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7221D"/>
                </a:solidFill>
                <a:latin typeface="Futura Book"/>
                <a:ea typeface="+mn-lt"/>
                <a:cs typeface="+mn-lt"/>
              </a:rPr>
              <a:t>Robust and heat resistant</a:t>
            </a:r>
            <a:endParaRPr lang="en-US" sz="1200">
              <a:latin typeface="Futura Book"/>
            </a:endParaRPr>
          </a:p>
          <a:p>
            <a:pPr marL="194310" indent="-19431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200" b="1" dirty="0">
              <a:latin typeface="Futura Book"/>
            </a:endParaRPr>
          </a:p>
          <a:p>
            <a:pPr marL="311150" indent="-311150">
              <a:buFont typeface="Arial" panose="020B0604020202020204" pitchFamily="34" charset="0"/>
              <a:buChar char="•"/>
            </a:pPr>
            <a:endParaRPr lang="en-US" sz="1200" dirty="0">
              <a:latin typeface="Futura Book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073ADFA-3F1B-FE1C-225C-0BADB79BDA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711" y="191291"/>
            <a:ext cx="944675" cy="63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29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249" y="5113"/>
            <a:ext cx="7106319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549472" y="6064567"/>
            <a:ext cx="5490990" cy="1355628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CA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BALLARINI Bologna </a:t>
            </a:r>
            <a:r>
              <a:rPr lang="en-CA" sz="2100" b="1" i="0" cap="all" err="1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Granitium</a:t>
            </a:r>
            <a:endParaRPr lang="en-CA" sz="2100" b="1" i="0" cap="all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  <a:p>
            <a:pPr algn="l"/>
            <a:r>
              <a:rPr lang="en-US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28 cm aluminum Frying pan</a:t>
            </a:r>
            <a:endParaRPr lang="en-US" sz="2100" b="0" i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  <a:p>
            <a:br>
              <a:rPr lang="en-US" sz="1909" dirty="0"/>
            </a:br>
            <a:endParaRPr lang="en-CA" sz="2100" b="0" i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551962" y="8470752"/>
            <a:ext cx="1166723" cy="34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1006547/75000-634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256482" y="1087497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$40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$140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295112" y="9891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71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552113" y="6962400"/>
            <a:ext cx="4892622" cy="1384995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>
                <a:latin typeface="Futura"/>
              </a:rPr>
              <a:t>Durable aluminum pan with 5-ply GRANITIUM non-stick coating. </a:t>
            </a: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>
                <a:latin typeface="Futura"/>
              </a:rPr>
              <a:t>Scratch-resistant and metal utensil safe for low-fat cooking. </a:t>
            </a: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 err="1">
                <a:latin typeface="Futura"/>
              </a:rPr>
              <a:t>Thermopoint</a:t>
            </a:r>
            <a:r>
              <a:rPr lang="en-US" sz="1200" dirty="0">
                <a:latin typeface="Futura"/>
              </a:rPr>
              <a:t> handle indicates ideal frying temperature. </a:t>
            </a: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>
                <a:latin typeface="Futura"/>
              </a:rPr>
              <a:t>Suitable for all hob types, including induction; oven-safe up to 160°C. </a:t>
            </a: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>
                <a:latin typeface="Futura"/>
              </a:rPr>
              <a:t>Made in Italy.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516B3-DF32-EB2D-F0B2-BE5187DF10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569" r="2005" b="34427"/>
          <a:stretch/>
        </p:blipFill>
        <p:spPr>
          <a:xfrm>
            <a:off x="895796" y="3401765"/>
            <a:ext cx="5497346" cy="186330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B89E47D-D3E6-66AA-1B59-64C3D733B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2559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82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rectangular object&#10;&#10;Description automatically generated">
            <a:extLst>
              <a:ext uri="{FF2B5EF4-FFF2-40B4-BE49-F238E27FC236}">
                <a16:creationId xmlns:a16="http://schemas.microsoft.com/office/drawing/2014/main" id="{556C0306-E389-6AF2-8AE0-DFA09FB1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" y="3620"/>
            <a:ext cx="6894518" cy="243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4B7298-551F-95D8-3202-C4414A3FE91A}"/>
              </a:ext>
            </a:extLst>
          </p:cNvPr>
          <p:cNvSpPr txBox="1"/>
          <p:nvPr/>
        </p:nvSpPr>
        <p:spPr>
          <a:xfrm>
            <a:off x="677687" y="6226146"/>
            <a:ext cx="3974914" cy="7386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CA" sz="2100" b="1" i="0" cap="all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Bologna </a:t>
            </a:r>
            <a:r>
              <a:rPr lang="en-CA" sz="2100" b="1" i="0" cap="all" dirty="0" err="1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Book"/>
              </a:rPr>
              <a:t>Granitium</a:t>
            </a:r>
            <a:endParaRPr lang="en-CA" sz="2100" b="1" i="0" cap="all" dirty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  <a:p>
            <a:pPr algn="l"/>
            <a:r>
              <a:rPr lang="en-CA" sz="210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2 </a:t>
            </a:r>
            <a:r>
              <a:rPr lang="en-CA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Pcs Aluminum Pan </a:t>
            </a:r>
            <a:r>
              <a:rPr lang="en-CA" sz="2100" dirty="0">
                <a:solidFill>
                  <a:srgbClr val="27221D"/>
                </a:solidFill>
                <a:highlight>
                  <a:srgbClr val="FFFFFF"/>
                </a:highlight>
                <a:latin typeface="Futura Medium"/>
              </a:rPr>
              <a:t>S</a:t>
            </a:r>
            <a:r>
              <a:rPr lang="en-CA" sz="2100" b="0" i="0" dirty="0">
                <a:solidFill>
                  <a:srgbClr val="27221D"/>
                </a:solidFill>
                <a:effectLst/>
                <a:highlight>
                  <a:srgbClr val="FFFFFF"/>
                </a:highlight>
                <a:latin typeface="Futura Medium"/>
              </a:rPr>
              <a:t>et</a:t>
            </a:r>
            <a:endParaRPr lang="en-CA" sz="2100" b="0" i="0">
              <a:solidFill>
                <a:srgbClr val="27221D"/>
              </a:solidFill>
              <a:effectLst/>
              <a:highlight>
                <a:srgbClr val="FFFFFF"/>
              </a:highlight>
              <a:latin typeface="Futura Boo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B6174-7314-4DE4-6C98-F689E717E332}"/>
              </a:ext>
            </a:extLst>
          </p:cNvPr>
          <p:cNvSpPr txBox="1"/>
          <p:nvPr/>
        </p:nvSpPr>
        <p:spPr>
          <a:xfrm>
            <a:off x="520651" y="8482223"/>
            <a:ext cx="1166723" cy="34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17">
                <a:latin typeface="FuturaDem" panose="00000700000000000000" pitchFamily="50" charset="0"/>
              </a:rPr>
              <a:t>Item No. 1006876/75002-002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469E23-118E-575C-0022-F84BAC4B34D6}"/>
              </a:ext>
            </a:extLst>
          </p:cNvPr>
          <p:cNvGrpSpPr/>
          <p:nvPr/>
        </p:nvGrpSpPr>
        <p:grpSpPr>
          <a:xfrm>
            <a:off x="1219965" y="1058283"/>
            <a:ext cx="4491106" cy="1225424"/>
            <a:chOff x="1735722" y="1211307"/>
            <a:chExt cx="6586956" cy="17972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63A458-943E-DA9A-6FC6-F3819D411DA8}"/>
                </a:ext>
              </a:extLst>
            </p:cNvPr>
            <p:cNvSpPr txBox="1"/>
            <p:nvPr/>
          </p:nvSpPr>
          <p:spPr>
            <a:xfrm>
              <a:off x="1735722" y="1607891"/>
              <a:ext cx="6586956" cy="140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797" b="1">
                  <a:latin typeface="FuturaDem" panose="00000700000000000000" pitchFamily="50" charset="0"/>
                </a:rPr>
                <a:t>NOW</a:t>
              </a:r>
              <a:r>
                <a:rPr lang="en-CA" sz="5797" b="1">
                  <a:solidFill>
                    <a:srgbClr val="E41E26"/>
                  </a:solidFill>
                  <a:latin typeface="FuturaDem" panose="00000700000000000000" pitchFamily="50" charset="0"/>
                </a:rPr>
                <a:t> $50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71AAF-343D-6047-5398-A8781D174472}"/>
                </a:ext>
              </a:extLst>
            </p:cNvPr>
            <p:cNvSpPr txBox="1"/>
            <p:nvPr/>
          </p:nvSpPr>
          <p:spPr>
            <a:xfrm>
              <a:off x="3067059" y="1211307"/>
              <a:ext cx="3924301" cy="64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53" b="1">
                  <a:latin typeface="Futura MdCn BT" panose="020B0506020204030203" pitchFamily="34" charset="0"/>
                </a:rPr>
                <a:t>MSRP. $230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748B1B-7F66-6377-C1B6-C7C39479E657}"/>
              </a:ext>
            </a:extLst>
          </p:cNvPr>
          <p:cNvGrpSpPr/>
          <p:nvPr/>
        </p:nvGrpSpPr>
        <p:grpSpPr>
          <a:xfrm>
            <a:off x="1200166" y="2588"/>
            <a:ext cx="4491106" cy="1030666"/>
            <a:chOff x="1735722" y="1604"/>
            <a:chExt cx="6586956" cy="1511644"/>
          </a:xfrm>
        </p:grpSpPr>
        <p:pic>
          <p:nvPicPr>
            <p:cNvPr id="17" name="Picture 16" descr="A red square with black lines&#10;&#10;Description automatically generated">
              <a:extLst>
                <a:ext uri="{FF2B5EF4-FFF2-40B4-BE49-F238E27FC236}">
                  <a16:creationId xmlns:a16="http://schemas.microsoft.com/office/drawing/2014/main" id="{BAE7A456-9989-DCF1-BC6A-F5FC42BA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993" y="1604"/>
              <a:ext cx="5462244" cy="15116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C5D79A-751C-0A3B-C997-534A5D8272C2}"/>
                </a:ext>
              </a:extLst>
            </p:cNvPr>
            <p:cNvSpPr txBox="1"/>
            <p:nvPr/>
          </p:nvSpPr>
          <p:spPr>
            <a:xfrm>
              <a:off x="1735722" y="124192"/>
              <a:ext cx="6586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78</a:t>
              </a:r>
              <a:r>
                <a:rPr lang="en-CA" sz="4909">
                  <a:solidFill>
                    <a:schemeClr val="bg1"/>
                  </a:solidFill>
                  <a:latin typeface="FuturaDem" panose="00000700000000000000" pitchFamily="50" charset="0"/>
                </a:rPr>
                <a:t>% </a:t>
              </a:r>
              <a:r>
                <a:rPr lang="en-CA" sz="4909" b="1">
                  <a:solidFill>
                    <a:schemeClr val="bg1"/>
                  </a:solidFill>
                  <a:latin typeface="FuturaDem" panose="00000700000000000000" pitchFamily="50" charset="0"/>
                </a:rPr>
                <a:t>OFF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5D525D-9DBC-ED9D-9EC5-8A80CD3E5DD1}"/>
              </a:ext>
            </a:extLst>
          </p:cNvPr>
          <p:cNvSpPr txBox="1"/>
          <p:nvPr/>
        </p:nvSpPr>
        <p:spPr>
          <a:xfrm>
            <a:off x="517972" y="7202918"/>
            <a:ext cx="6339573" cy="1015663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Handles: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Ergonomic, heat-insulating, soft-touch grip.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Nonstick: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5-layer scratch-resistant GRANITIUM coating.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Performance: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Quick, even heating on all stovetops, including induction.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Futura" panose="00000500000000000000"/>
              </a:rPr>
              <a:t>Thermopoint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Indicator signals optimal cooking temperature.</a:t>
            </a:r>
            <a:endParaRPr lang="en-US" altLang="en-US" sz="1200" i="0" u="none" strike="noStrike" cap="none" normalizeH="0" baseline="0" dirty="0">
              <a:ln>
                <a:noFill/>
              </a:ln>
              <a:effectLst/>
              <a:latin typeface="Futura" panose="00000500000000000000"/>
            </a:endParaRPr>
          </a:p>
          <a:p>
            <a:pPr marL="194310" marR="0" lvl="0" indent="-194310" algn="l" defTabSz="623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Includes: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effectLst/>
                <a:latin typeface="Futura" panose="00000500000000000000"/>
              </a:rPr>
              <a:t>28 cm and 24 cm pans; oven-proof up to 160°C.</a:t>
            </a:r>
            <a:endParaRPr lang="en-US" sz="1200" dirty="0">
              <a:latin typeface="Futura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A2536-FE99-F657-BD2E-62482318F2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96" t="22281" r="3877" b="24351"/>
          <a:stretch/>
        </p:blipFill>
        <p:spPr>
          <a:xfrm>
            <a:off x="1530240" y="3006760"/>
            <a:ext cx="4625123" cy="265045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1683B06-A5C3-D366-8901-1EB967595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2559" y="211691"/>
            <a:ext cx="986604" cy="6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43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80ee2aa-3950-437d-ae45-703c1c45562c">
      <Terms xmlns="http://schemas.microsoft.com/office/infopath/2007/PartnerControls"/>
    </lcf76f155ced4ddcb4097134ff3c332f>
    <TaxCatchAll xmlns="3f4e0d93-8c0e-4df9-8c6c-b7731a0cd90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1614C369CBF649AB85B62609F8E27C" ma:contentTypeVersion="15" ma:contentTypeDescription="Create a new document." ma:contentTypeScope="" ma:versionID="0c6e4ed4cae3817eb29d15fcffb0d281">
  <xsd:schema xmlns:xsd="http://www.w3.org/2001/XMLSchema" xmlns:xs="http://www.w3.org/2001/XMLSchema" xmlns:p="http://schemas.microsoft.com/office/2006/metadata/properties" xmlns:ns2="080ee2aa-3950-437d-ae45-703c1c45562c" xmlns:ns3="3f4e0d93-8c0e-4df9-8c6c-b7731a0cd908" targetNamespace="http://schemas.microsoft.com/office/2006/metadata/properties" ma:root="true" ma:fieldsID="f8942473f860e7bd2337f34b3001022b" ns2:_="" ns3:_="">
    <xsd:import namespace="080ee2aa-3950-437d-ae45-703c1c45562c"/>
    <xsd:import namespace="3f4e0d93-8c0e-4df9-8c6c-b7731a0cd9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0ee2aa-3950-437d-ae45-703c1c4556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5279034-dfeb-4458-87fb-7eb301367b5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4e0d93-8c0e-4df9-8c6c-b7731a0cd90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c95779a8-b7d4-419b-9870-89c5246cacbb}" ma:internalName="TaxCatchAll" ma:showField="CatchAllData" ma:web="3f4e0d93-8c0e-4df9-8c6c-b7731a0cd9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B41E97-5370-42C3-B43E-3CBC9DE68A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7F96B8-E9D4-4412-AA6C-6927F1FC2FA8}">
  <ds:schemaRefs>
    <ds:schemaRef ds:uri="http://purl.org/dc/terms/"/>
    <ds:schemaRef ds:uri="3f4e0d93-8c0e-4df9-8c6c-b7731a0cd908"/>
    <ds:schemaRef ds:uri="http://purl.org/dc/dcmitype/"/>
    <ds:schemaRef ds:uri="080ee2aa-3950-437d-ae45-703c1c45562c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4689A98-F5B5-46C5-8C86-8EB4C5FF215C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2268</Words>
  <Application>Microsoft Office PowerPoint</Application>
  <PresentationFormat>On-screen Show (4:3)</PresentationFormat>
  <Paragraphs>403</Paragraphs>
  <Slides>41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LOGOS – COPY &amp; PASTE</vt:lpstr>
      <vt:lpstr>STICKERS – COPY &amp; PASTE Let me know if you have any other suggestions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LOGOS – COPY &amp; PASTE</dc:title>
  <dc:creator>Abbas Inayatulla</dc:creator>
  <cp:lastModifiedBy>Lee, Haley</cp:lastModifiedBy>
  <cp:revision>500</cp:revision>
  <cp:lastPrinted>2024-10-10T20:53:39Z</cp:lastPrinted>
  <dcterms:created xsi:type="dcterms:W3CDTF">2024-08-12T18:53:55Z</dcterms:created>
  <dcterms:modified xsi:type="dcterms:W3CDTF">2024-10-21T18:43:41Z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0x010100161614C369CBF649AB85B62609F8E27C</vt:lpwstr>
  </property>
  <property fmtid="{D5CDD505-2E9C-101B-9397-08002B2CF9AE}" pid="3" name="MediaServiceImageTags">
    <vt:lpwstr/>
  </property>
</Properties>
</file>